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302" r:id="rId6"/>
    <p:sldId id="300" r:id="rId7"/>
    <p:sldId id="418" r:id="rId8"/>
    <p:sldId id="428" r:id="rId9"/>
    <p:sldId id="429" r:id="rId10"/>
    <p:sldId id="430" r:id="rId11"/>
    <p:sldId id="431" r:id="rId12"/>
    <p:sldId id="432" r:id="rId13"/>
    <p:sldId id="433" r:id="rId14"/>
    <p:sldId id="434"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27" r:id="rId28"/>
    <p:sldId id="361" r:id="rId29"/>
    <p:sldId id="3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172"/>
    <a:srgbClr val="567299"/>
    <a:srgbClr val="48699C"/>
    <a:srgbClr val="EAE5DD"/>
    <a:srgbClr val="52C3C4"/>
    <a:srgbClr val="F0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autoAdjust="0"/>
    <p:restoredTop sz="96296" autoAdjust="0"/>
  </p:normalViewPr>
  <p:slideViewPr>
    <p:cSldViewPr snapToGrid="0">
      <p:cViewPr varScale="1">
        <p:scale>
          <a:sx n="116" d="100"/>
          <a:sy n="116" d="100"/>
        </p:scale>
        <p:origin x="216" y="2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8B171-8EA0-4DB0-9EDE-88F4EDA6811E}"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DA9230-6026-4B6E-89E9-6F400F101FC3}">
      <dgm:prSet custT="1"/>
      <dgm:spPr/>
      <dgm:t>
        <a:bodyPr/>
        <a:lstStyle/>
        <a:p>
          <a:pPr>
            <a:lnSpc>
              <a:spcPts val="2260"/>
            </a:lnSpc>
          </a:pPr>
          <a:r>
            <a:rPr lang="en-US" sz="1800" dirty="0">
              <a:solidFill>
                <a:srgbClr val="737172"/>
              </a:solidFill>
              <a:latin typeface="Arial" panose="020B0604020202020204" pitchFamily="34" charset="0"/>
              <a:cs typeface="Arial" panose="020B0604020202020204" pitchFamily="34" charset="0"/>
            </a:rPr>
            <a:t>Forms can be found at your state Attorney General’s office, doctors’ offices, state health departments or departments on aging </a:t>
          </a:r>
        </a:p>
      </dgm:t>
    </dgm:pt>
    <dgm:pt modelId="{8D5FAA57-6E6F-4CD7-BA6C-8BB37A448475}" type="parTrans" cxnId="{ACC66889-7939-4166-9591-1F4AA948FBF9}">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6B1C7A60-CA41-43D1-BDDC-1D7908F6B9FA}" type="sibTrans" cxnId="{ACC66889-7939-4166-9591-1F4AA948FBF9}">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78A5778D-62E2-4F5A-970C-3E6FFF67E935}">
      <dgm:prSet custT="1"/>
      <dgm:spPr/>
      <dgm:t>
        <a:bodyPr/>
        <a:lstStyle/>
        <a:p>
          <a:pPr>
            <a:lnSpc>
              <a:spcPts val="2260"/>
            </a:lnSpc>
          </a:pPr>
          <a:r>
            <a:rPr lang="en-US" sz="1800" dirty="0">
              <a:solidFill>
                <a:srgbClr val="737172"/>
              </a:solidFill>
              <a:latin typeface="Arial" panose="020B0604020202020204" pitchFamily="34" charset="0"/>
              <a:cs typeface="Arial" panose="020B0604020202020204" pitchFamily="34" charset="0"/>
            </a:rPr>
            <a:t>Seek support from a lawyer, although it does not need to be a legal form</a:t>
          </a:r>
        </a:p>
      </dgm:t>
    </dgm:pt>
    <dgm:pt modelId="{3672771D-3FBF-4F81-9F6B-8F9FF5483454}" type="parTrans" cxnId="{3C04D2DE-8A6A-4F3A-B3B1-D446D71FCF10}">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E8C8F4BD-336B-450B-8D1F-1FBE803F044C}" type="sibTrans" cxnId="{3C04D2DE-8A6A-4F3A-B3B1-D446D71FCF10}">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8AFAB335-EC72-4EB7-A7A7-4FDC005BD62A}">
      <dgm:prSet custT="1"/>
      <dgm:spPr/>
      <dgm:t>
        <a:bodyPr/>
        <a:lstStyle/>
        <a:p>
          <a:pPr>
            <a:lnSpc>
              <a:spcPts val="2260"/>
            </a:lnSpc>
          </a:pPr>
          <a:r>
            <a:rPr lang="en-US" sz="1800" dirty="0">
              <a:solidFill>
                <a:srgbClr val="737172"/>
              </a:solidFill>
              <a:latin typeface="Arial" panose="020B0604020202020204" pitchFamily="34" charset="0"/>
              <a:cs typeface="Arial" panose="020B0604020202020204" pitchFamily="34" charset="0"/>
            </a:rPr>
            <a:t>You can write your wishes down by yourself: computer software package for legal documents</a:t>
          </a:r>
        </a:p>
      </dgm:t>
    </dgm:pt>
    <dgm:pt modelId="{64FC56A3-3157-40CF-88EA-29EA07C7D2EB}" type="parTrans" cxnId="{47B53DB6-0452-4620-92AB-B42B325A93A2}">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19A804E3-D1C7-4418-A15C-5F2029CF929D}" type="sibTrans" cxnId="{47B53DB6-0452-4620-92AB-B42B325A93A2}">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63FD123F-757D-4DA1-B0EC-5D157810F853}">
      <dgm:prSet custT="1"/>
      <dgm:spPr/>
      <dgm:t>
        <a:bodyPr/>
        <a:lstStyle/>
        <a:p>
          <a:pPr>
            <a:lnSpc>
              <a:spcPts val="2260"/>
            </a:lnSpc>
          </a:pPr>
          <a:r>
            <a:rPr lang="en-US" sz="1800" dirty="0">
              <a:solidFill>
                <a:srgbClr val="737172"/>
              </a:solidFill>
              <a:latin typeface="Arial" panose="020B0604020202020204" pitchFamily="34" charset="0"/>
              <a:cs typeface="Arial" panose="020B0604020202020204" pitchFamily="34" charset="0"/>
            </a:rPr>
            <a:t>Documents can be changed any time</a:t>
          </a:r>
        </a:p>
      </dgm:t>
    </dgm:pt>
    <dgm:pt modelId="{6827CC87-0739-4DAD-8448-F2E7AC7B2001}" type="parTrans" cxnId="{1C3EE387-458C-42E1-AFF1-9D84D38310B3}">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A2DB1F23-7F03-4B01-B6AA-F78EFCAF8B9B}" type="sibTrans" cxnId="{1C3EE387-458C-42E1-AFF1-9D84D38310B3}">
      <dgm:prSet/>
      <dgm:spPr/>
      <dgm:t>
        <a:bodyPr/>
        <a:lstStyle/>
        <a:p>
          <a:endParaRPr lang="en-US">
            <a:solidFill>
              <a:srgbClr val="737172"/>
            </a:solidFill>
            <a:latin typeface="Arial" panose="020B0604020202020204" pitchFamily="34" charset="0"/>
            <a:cs typeface="Arial" panose="020B0604020202020204" pitchFamily="34" charset="0"/>
          </a:endParaRPr>
        </a:p>
      </dgm:t>
    </dgm:pt>
    <dgm:pt modelId="{D743C134-35D8-40E9-A656-5A8F32007EF6}" type="pres">
      <dgm:prSet presAssocID="{EC98B171-8EA0-4DB0-9EDE-88F4EDA6811E}" presName="root" presStyleCnt="0">
        <dgm:presLayoutVars>
          <dgm:dir/>
          <dgm:resizeHandles val="exact"/>
        </dgm:presLayoutVars>
      </dgm:prSet>
      <dgm:spPr/>
    </dgm:pt>
    <dgm:pt modelId="{92421802-A7AF-4522-B1E6-CFF2A6E80A66}" type="pres">
      <dgm:prSet presAssocID="{EC98B171-8EA0-4DB0-9EDE-88F4EDA6811E}" presName="container" presStyleCnt="0">
        <dgm:presLayoutVars>
          <dgm:dir/>
          <dgm:resizeHandles val="exact"/>
        </dgm:presLayoutVars>
      </dgm:prSet>
      <dgm:spPr/>
    </dgm:pt>
    <dgm:pt modelId="{881CD032-7EA2-4C8D-9E06-B58D722011B5}" type="pres">
      <dgm:prSet presAssocID="{BDDA9230-6026-4B6E-89E9-6F400F101FC3}" presName="compNode" presStyleCnt="0"/>
      <dgm:spPr/>
    </dgm:pt>
    <dgm:pt modelId="{27C3D552-3EAC-4FE3-AF7D-BFD4A85AAAF9}" type="pres">
      <dgm:prSet presAssocID="{BDDA9230-6026-4B6E-89E9-6F400F101FC3}" presName="iconBgRect" presStyleLbl="bgShp" presStyleIdx="0" presStyleCnt="4"/>
      <dgm:spPr/>
    </dgm:pt>
    <dgm:pt modelId="{8F3A7352-A4FB-4AF9-A987-5A70E0FAFD59}" type="pres">
      <dgm:prSet presAssocID="{BDDA9230-6026-4B6E-89E9-6F400F101F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A5860D21-276C-416E-9018-D4223B213BD2}" type="pres">
      <dgm:prSet presAssocID="{BDDA9230-6026-4B6E-89E9-6F400F101FC3}" presName="spaceRect" presStyleCnt="0"/>
      <dgm:spPr/>
    </dgm:pt>
    <dgm:pt modelId="{8367368F-7E7A-45E8-9C5C-2FAF9BA52BC1}" type="pres">
      <dgm:prSet presAssocID="{BDDA9230-6026-4B6E-89E9-6F400F101FC3}" presName="textRect" presStyleLbl="revTx" presStyleIdx="0" presStyleCnt="4">
        <dgm:presLayoutVars>
          <dgm:chMax val="1"/>
          <dgm:chPref val="1"/>
        </dgm:presLayoutVars>
      </dgm:prSet>
      <dgm:spPr/>
    </dgm:pt>
    <dgm:pt modelId="{6BCC7E65-5D45-414D-B56B-83E2CBC71462}" type="pres">
      <dgm:prSet presAssocID="{6B1C7A60-CA41-43D1-BDDC-1D7908F6B9FA}" presName="sibTrans" presStyleLbl="sibTrans2D1" presStyleIdx="0" presStyleCnt="0"/>
      <dgm:spPr/>
    </dgm:pt>
    <dgm:pt modelId="{8E49661F-0D41-4B2F-B796-41C134281937}" type="pres">
      <dgm:prSet presAssocID="{78A5778D-62E2-4F5A-970C-3E6FFF67E935}" presName="compNode" presStyleCnt="0"/>
      <dgm:spPr/>
    </dgm:pt>
    <dgm:pt modelId="{B38C1121-313E-407A-9F8B-4559CA29AA37}" type="pres">
      <dgm:prSet presAssocID="{78A5778D-62E2-4F5A-970C-3E6FFF67E935}" presName="iconBgRect" presStyleLbl="bgShp" presStyleIdx="1" presStyleCnt="4"/>
      <dgm:spPr/>
    </dgm:pt>
    <dgm:pt modelId="{103CDDC4-55E5-44AB-9887-B81235C83C92}" type="pres">
      <dgm:prSet presAssocID="{78A5778D-62E2-4F5A-970C-3E6FFF67E9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C0022F2-CD0F-4D1D-B206-FC0D1C3A6894}" type="pres">
      <dgm:prSet presAssocID="{78A5778D-62E2-4F5A-970C-3E6FFF67E935}" presName="spaceRect" presStyleCnt="0"/>
      <dgm:spPr/>
    </dgm:pt>
    <dgm:pt modelId="{164D9A81-52C6-477F-BD08-12FC295C8B36}" type="pres">
      <dgm:prSet presAssocID="{78A5778D-62E2-4F5A-970C-3E6FFF67E935}" presName="textRect" presStyleLbl="revTx" presStyleIdx="1" presStyleCnt="4">
        <dgm:presLayoutVars>
          <dgm:chMax val="1"/>
          <dgm:chPref val="1"/>
        </dgm:presLayoutVars>
      </dgm:prSet>
      <dgm:spPr/>
    </dgm:pt>
    <dgm:pt modelId="{0B86965C-3B6C-4C3F-9421-E5463684DF8C}" type="pres">
      <dgm:prSet presAssocID="{E8C8F4BD-336B-450B-8D1F-1FBE803F044C}" presName="sibTrans" presStyleLbl="sibTrans2D1" presStyleIdx="0" presStyleCnt="0"/>
      <dgm:spPr/>
    </dgm:pt>
    <dgm:pt modelId="{9BB14C8A-2612-4779-8248-D21797040A08}" type="pres">
      <dgm:prSet presAssocID="{8AFAB335-EC72-4EB7-A7A7-4FDC005BD62A}" presName="compNode" presStyleCnt="0"/>
      <dgm:spPr/>
    </dgm:pt>
    <dgm:pt modelId="{40E59FBD-1210-4C71-A415-8301217C42D2}" type="pres">
      <dgm:prSet presAssocID="{8AFAB335-EC72-4EB7-A7A7-4FDC005BD62A}" presName="iconBgRect" presStyleLbl="bgShp" presStyleIdx="2" presStyleCnt="4" custLinFactNeighborY="24424"/>
      <dgm:spPr/>
    </dgm:pt>
    <dgm:pt modelId="{5A7C8F5C-1605-4981-97E9-73995A796BBE}" type="pres">
      <dgm:prSet presAssocID="{8AFAB335-EC72-4EB7-A7A7-4FDC005BD62A}" presName="iconRect" presStyleLbl="node1" presStyleIdx="2" presStyleCnt="4" custLinFactNeighborX="-1914" custLinFactNeighborY="5168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4D1313EA-903F-4B68-B910-1517906558E1}" type="pres">
      <dgm:prSet presAssocID="{8AFAB335-EC72-4EB7-A7A7-4FDC005BD62A}" presName="spaceRect" presStyleCnt="0"/>
      <dgm:spPr/>
    </dgm:pt>
    <dgm:pt modelId="{95B8ABF0-54E9-4099-B5F3-47C297DB2631}" type="pres">
      <dgm:prSet presAssocID="{8AFAB335-EC72-4EB7-A7A7-4FDC005BD62A}" presName="textRect" presStyleLbl="revTx" presStyleIdx="2" presStyleCnt="4" custLinFactNeighborX="1120" custLinFactNeighborY="31086">
        <dgm:presLayoutVars>
          <dgm:chMax val="1"/>
          <dgm:chPref val="1"/>
        </dgm:presLayoutVars>
      </dgm:prSet>
      <dgm:spPr/>
    </dgm:pt>
    <dgm:pt modelId="{0165A064-B3AB-4744-A9A1-A025A80B1167}" type="pres">
      <dgm:prSet presAssocID="{19A804E3-D1C7-4418-A15C-5F2029CF929D}" presName="sibTrans" presStyleLbl="sibTrans2D1" presStyleIdx="0" presStyleCnt="0"/>
      <dgm:spPr/>
    </dgm:pt>
    <dgm:pt modelId="{7458C949-4043-4486-8859-A0148FF5A52C}" type="pres">
      <dgm:prSet presAssocID="{63FD123F-757D-4DA1-B0EC-5D157810F853}" presName="compNode" presStyleCnt="0"/>
      <dgm:spPr/>
    </dgm:pt>
    <dgm:pt modelId="{3D55BBF1-ED00-4914-81C0-ED51D1295FF7}" type="pres">
      <dgm:prSet presAssocID="{63FD123F-757D-4DA1-B0EC-5D157810F853}" presName="iconBgRect" presStyleLbl="bgShp" presStyleIdx="3" presStyleCnt="4" custLinFactNeighborY="19984"/>
      <dgm:spPr/>
    </dgm:pt>
    <dgm:pt modelId="{9D9BDB7F-1879-468D-9163-E948085159AA}" type="pres">
      <dgm:prSet presAssocID="{63FD123F-757D-4DA1-B0EC-5D157810F853}" presName="iconRect" presStyleLbl="node1" presStyleIdx="3" presStyleCnt="4" custLinFactNeighborY="325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D3793684-BA6D-4FBC-BD42-360A0AEBAFA2}" type="pres">
      <dgm:prSet presAssocID="{63FD123F-757D-4DA1-B0EC-5D157810F853}" presName="spaceRect" presStyleCnt="0"/>
      <dgm:spPr/>
    </dgm:pt>
    <dgm:pt modelId="{32D8F258-5D12-4CB0-9FC4-15EA17086F52}" type="pres">
      <dgm:prSet presAssocID="{63FD123F-757D-4DA1-B0EC-5D157810F853}" presName="textRect" presStyleLbl="revTx" presStyleIdx="3" presStyleCnt="4" custLinFactNeighborY="18873">
        <dgm:presLayoutVars>
          <dgm:chMax val="1"/>
          <dgm:chPref val="1"/>
        </dgm:presLayoutVars>
      </dgm:prSet>
      <dgm:spPr/>
    </dgm:pt>
  </dgm:ptLst>
  <dgm:cxnLst>
    <dgm:cxn modelId="{8B95C208-A89E-4E58-A128-0A19E4558670}" type="presOf" srcId="{78A5778D-62E2-4F5A-970C-3E6FFF67E935}" destId="{164D9A81-52C6-477F-BD08-12FC295C8B36}" srcOrd="0" destOrd="0" presId="urn:microsoft.com/office/officeart/2018/2/layout/IconCircleList"/>
    <dgm:cxn modelId="{6FCD0658-63B4-4D07-854F-4713589486DB}" type="presOf" srcId="{E8C8F4BD-336B-450B-8D1F-1FBE803F044C}" destId="{0B86965C-3B6C-4C3F-9421-E5463684DF8C}" srcOrd="0" destOrd="0" presId="urn:microsoft.com/office/officeart/2018/2/layout/IconCircleList"/>
    <dgm:cxn modelId="{E9BEB273-650C-49E4-8BFB-CC9C54B49BE7}" type="presOf" srcId="{BDDA9230-6026-4B6E-89E9-6F400F101FC3}" destId="{8367368F-7E7A-45E8-9C5C-2FAF9BA52BC1}" srcOrd="0" destOrd="0" presId="urn:microsoft.com/office/officeart/2018/2/layout/IconCircleList"/>
    <dgm:cxn modelId="{1C3EE387-458C-42E1-AFF1-9D84D38310B3}" srcId="{EC98B171-8EA0-4DB0-9EDE-88F4EDA6811E}" destId="{63FD123F-757D-4DA1-B0EC-5D157810F853}" srcOrd="3" destOrd="0" parTransId="{6827CC87-0739-4DAD-8448-F2E7AC7B2001}" sibTransId="{A2DB1F23-7F03-4B01-B6AA-F78EFCAF8B9B}"/>
    <dgm:cxn modelId="{ACC66889-7939-4166-9591-1F4AA948FBF9}" srcId="{EC98B171-8EA0-4DB0-9EDE-88F4EDA6811E}" destId="{BDDA9230-6026-4B6E-89E9-6F400F101FC3}" srcOrd="0" destOrd="0" parTransId="{8D5FAA57-6E6F-4CD7-BA6C-8BB37A448475}" sibTransId="{6B1C7A60-CA41-43D1-BDDC-1D7908F6B9FA}"/>
    <dgm:cxn modelId="{756C258F-29BB-41DF-9C86-0B8E5FC74B52}" type="presOf" srcId="{EC98B171-8EA0-4DB0-9EDE-88F4EDA6811E}" destId="{D743C134-35D8-40E9-A656-5A8F32007EF6}" srcOrd="0" destOrd="0" presId="urn:microsoft.com/office/officeart/2018/2/layout/IconCircleList"/>
    <dgm:cxn modelId="{F2A9889D-2A13-4A09-9440-480B8D74E45B}" type="presOf" srcId="{8AFAB335-EC72-4EB7-A7A7-4FDC005BD62A}" destId="{95B8ABF0-54E9-4099-B5F3-47C297DB2631}" srcOrd="0" destOrd="0" presId="urn:microsoft.com/office/officeart/2018/2/layout/IconCircleList"/>
    <dgm:cxn modelId="{5C577DA3-652C-4C2C-ADE4-4F7875018482}" type="presOf" srcId="{19A804E3-D1C7-4418-A15C-5F2029CF929D}" destId="{0165A064-B3AB-4744-A9A1-A025A80B1167}" srcOrd="0" destOrd="0" presId="urn:microsoft.com/office/officeart/2018/2/layout/IconCircleList"/>
    <dgm:cxn modelId="{47B53DB6-0452-4620-92AB-B42B325A93A2}" srcId="{EC98B171-8EA0-4DB0-9EDE-88F4EDA6811E}" destId="{8AFAB335-EC72-4EB7-A7A7-4FDC005BD62A}" srcOrd="2" destOrd="0" parTransId="{64FC56A3-3157-40CF-88EA-29EA07C7D2EB}" sibTransId="{19A804E3-D1C7-4418-A15C-5F2029CF929D}"/>
    <dgm:cxn modelId="{0F90EFCD-8144-4AFA-B343-ECAE5ABC47A3}" type="presOf" srcId="{6B1C7A60-CA41-43D1-BDDC-1D7908F6B9FA}" destId="{6BCC7E65-5D45-414D-B56B-83E2CBC71462}" srcOrd="0" destOrd="0" presId="urn:microsoft.com/office/officeart/2018/2/layout/IconCircleList"/>
    <dgm:cxn modelId="{2CFA08D9-F138-4191-AB7F-71BB8140B280}" type="presOf" srcId="{63FD123F-757D-4DA1-B0EC-5D157810F853}" destId="{32D8F258-5D12-4CB0-9FC4-15EA17086F52}" srcOrd="0" destOrd="0" presId="urn:microsoft.com/office/officeart/2018/2/layout/IconCircleList"/>
    <dgm:cxn modelId="{3C04D2DE-8A6A-4F3A-B3B1-D446D71FCF10}" srcId="{EC98B171-8EA0-4DB0-9EDE-88F4EDA6811E}" destId="{78A5778D-62E2-4F5A-970C-3E6FFF67E935}" srcOrd="1" destOrd="0" parTransId="{3672771D-3FBF-4F81-9F6B-8F9FF5483454}" sibTransId="{E8C8F4BD-336B-450B-8D1F-1FBE803F044C}"/>
    <dgm:cxn modelId="{F67F3D48-03C1-428B-825C-E47DCC240E1E}" type="presParOf" srcId="{D743C134-35D8-40E9-A656-5A8F32007EF6}" destId="{92421802-A7AF-4522-B1E6-CFF2A6E80A66}" srcOrd="0" destOrd="0" presId="urn:microsoft.com/office/officeart/2018/2/layout/IconCircleList"/>
    <dgm:cxn modelId="{28DADD40-7862-4586-ADA7-1221CF700833}" type="presParOf" srcId="{92421802-A7AF-4522-B1E6-CFF2A6E80A66}" destId="{881CD032-7EA2-4C8D-9E06-B58D722011B5}" srcOrd="0" destOrd="0" presId="urn:microsoft.com/office/officeart/2018/2/layout/IconCircleList"/>
    <dgm:cxn modelId="{0AE17F66-5903-4A9E-828B-10519DE81051}" type="presParOf" srcId="{881CD032-7EA2-4C8D-9E06-B58D722011B5}" destId="{27C3D552-3EAC-4FE3-AF7D-BFD4A85AAAF9}" srcOrd="0" destOrd="0" presId="urn:microsoft.com/office/officeart/2018/2/layout/IconCircleList"/>
    <dgm:cxn modelId="{585EDEE1-61D3-4A68-B5B2-1C328419D57B}" type="presParOf" srcId="{881CD032-7EA2-4C8D-9E06-B58D722011B5}" destId="{8F3A7352-A4FB-4AF9-A987-5A70E0FAFD59}" srcOrd="1" destOrd="0" presId="urn:microsoft.com/office/officeart/2018/2/layout/IconCircleList"/>
    <dgm:cxn modelId="{AF44B2EE-106E-42A3-8639-88916DEDFDA8}" type="presParOf" srcId="{881CD032-7EA2-4C8D-9E06-B58D722011B5}" destId="{A5860D21-276C-416E-9018-D4223B213BD2}" srcOrd="2" destOrd="0" presId="urn:microsoft.com/office/officeart/2018/2/layout/IconCircleList"/>
    <dgm:cxn modelId="{D7FA5E0F-7A1B-44B8-A570-93CEFA7965BE}" type="presParOf" srcId="{881CD032-7EA2-4C8D-9E06-B58D722011B5}" destId="{8367368F-7E7A-45E8-9C5C-2FAF9BA52BC1}" srcOrd="3" destOrd="0" presId="urn:microsoft.com/office/officeart/2018/2/layout/IconCircleList"/>
    <dgm:cxn modelId="{8DBFFBB2-5E80-455D-8278-45249E5199BD}" type="presParOf" srcId="{92421802-A7AF-4522-B1E6-CFF2A6E80A66}" destId="{6BCC7E65-5D45-414D-B56B-83E2CBC71462}" srcOrd="1" destOrd="0" presId="urn:microsoft.com/office/officeart/2018/2/layout/IconCircleList"/>
    <dgm:cxn modelId="{AB800463-6197-4044-8F18-BA5CC0186F03}" type="presParOf" srcId="{92421802-A7AF-4522-B1E6-CFF2A6E80A66}" destId="{8E49661F-0D41-4B2F-B796-41C134281937}" srcOrd="2" destOrd="0" presId="urn:microsoft.com/office/officeart/2018/2/layout/IconCircleList"/>
    <dgm:cxn modelId="{7B4BCBA9-5949-493F-A633-AE37D24A7302}" type="presParOf" srcId="{8E49661F-0D41-4B2F-B796-41C134281937}" destId="{B38C1121-313E-407A-9F8B-4559CA29AA37}" srcOrd="0" destOrd="0" presId="urn:microsoft.com/office/officeart/2018/2/layout/IconCircleList"/>
    <dgm:cxn modelId="{0950E564-12CA-4B34-80C6-7C5B7A25602A}" type="presParOf" srcId="{8E49661F-0D41-4B2F-B796-41C134281937}" destId="{103CDDC4-55E5-44AB-9887-B81235C83C92}" srcOrd="1" destOrd="0" presId="urn:microsoft.com/office/officeart/2018/2/layout/IconCircleList"/>
    <dgm:cxn modelId="{13535E54-A0C6-467C-994F-C67312532B21}" type="presParOf" srcId="{8E49661F-0D41-4B2F-B796-41C134281937}" destId="{8C0022F2-CD0F-4D1D-B206-FC0D1C3A6894}" srcOrd="2" destOrd="0" presId="urn:microsoft.com/office/officeart/2018/2/layout/IconCircleList"/>
    <dgm:cxn modelId="{45DD8E21-B2D3-462F-A496-C1F61EBB3767}" type="presParOf" srcId="{8E49661F-0D41-4B2F-B796-41C134281937}" destId="{164D9A81-52C6-477F-BD08-12FC295C8B36}" srcOrd="3" destOrd="0" presId="urn:microsoft.com/office/officeart/2018/2/layout/IconCircleList"/>
    <dgm:cxn modelId="{FD33B591-7727-487A-BC9F-7EEF48E4BCA6}" type="presParOf" srcId="{92421802-A7AF-4522-B1E6-CFF2A6E80A66}" destId="{0B86965C-3B6C-4C3F-9421-E5463684DF8C}" srcOrd="3" destOrd="0" presId="urn:microsoft.com/office/officeart/2018/2/layout/IconCircleList"/>
    <dgm:cxn modelId="{B25D7AAC-2FBE-44C4-9E09-E662330B31F4}" type="presParOf" srcId="{92421802-A7AF-4522-B1E6-CFF2A6E80A66}" destId="{9BB14C8A-2612-4779-8248-D21797040A08}" srcOrd="4" destOrd="0" presId="urn:microsoft.com/office/officeart/2018/2/layout/IconCircleList"/>
    <dgm:cxn modelId="{1B6F922B-2197-49E9-B3A2-6483A8324FE0}" type="presParOf" srcId="{9BB14C8A-2612-4779-8248-D21797040A08}" destId="{40E59FBD-1210-4C71-A415-8301217C42D2}" srcOrd="0" destOrd="0" presId="urn:microsoft.com/office/officeart/2018/2/layout/IconCircleList"/>
    <dgm:cxn modelId="{5F265F48-3F0A-47CE-9A22-86A14C155D8D}" type="presParOf" srcId="{9BB14C8A-2612-4779-8248-D21797040A08}" destId="{5A7C8F5C-1605-4981-97E9-73995A796BBE}" srcOrd="1" destOrd="0" presId="urn:microsoft.com/office/officeart/2018/2/layout/IconCircleList"/>
    <dgm:cxn modelId="{3007B007-6D5A-4E9A-96F8-F7660992E4A3}" type="presParOf" srcId="{9BB14C8A-2612-4779-8248-D21797040A08}" destId="{4D1313EA-903F-4B68-B910-1517906558E1}" srcOrd="2" destOrd="0" presId="urn:microsoft.com/office/officeart/2018/2/layout/IconCircleList"/>
    <dgm:cxn modelId="{980A810B-F19D-4F6F-AAA2-43FFC3D63BEB}" type="presParOf" srcId="{9BB14C8A-2612-4779-8248-D21797040A08}" destId="{95B8ABF0-54E9-4099-B5F3-47C297DB2631}" srcOrd="3" destOrd="0" presId="urn:microsoft.com/office/officeart/2018/2/layout/IconCircleList"/>
    <dgm:cxn modelId="{E4FA2D02-CCAF-4CBB-A435-A4AD4CEF0B4B}" type="presParOf" srcId="{92421802-A7AF-4522-B1E6-CFF2A6E80A66}" destId="{0165A064-B3AB-4744-A9A1-A025A80B1167}" srcOrd="5" destOrd="0" presId="urn:microsoft.com/office/officeart/2018/2/layout/IconCircleList"/>
    <dgm:cxn modelId="{BB8E2048-E278-4BC9-99F0-66FB91746B0F}" type="presParOf" srcId="{92421802-A7AF-4522-B1E6-CFF2A6E80A66}" destId="{7458C949-4043-4486-8859-A0148FF5A52C}" srcOrd="6" destOrd="0" presId="urn:microsoft.com/office/officeart/2018/2/layout/IconCircleList"/>
    <dgm:cxn modelId="{49C7B6EB-05B9-4F88-AD2C-794527B56627}" type="presParOf" srcId="{7458C949-4043-4486-8859-A0148FF5A52C}" destId="{3D55BBF1-ED00-4914-81C0-ED51D1295FF7}" srcOrd="0" destOrd="0" presId="urn:microsoft.com/office/officeart/2018/2/layout/IconCircleList"/>
    <dgm:cxn modelId="{85FCAD4B-9FF7-4646-81DC-06C0397E6325}" type="presParOf" srcId="{7458C949-4043-4486-8859-A0148FF5A52C}" destId="{9D9BDB7F-1879-468D-9163-E948085159AA}" srcOrd="1" destOrd="0" presId="urn:microsoft.com/office/officeart/2018/2/layout/IconCircleList"/>
    <dgm:cxn modelId="{AB70A623-CBAB-43EA-A3EB-7720CB55481B}" type="presParOf" srcId="{7458C949-4043-4486-8859-A0148FF5A52C}" destId="{D3793684-BA6D-4FBC-BD42-360A0AEBAFA2}" srcOrd="2" destOrd="0" presId="urn:microsoft.com/office/officeart/2018/2/layout/IconCircleList"/>
    <dgm:cxn modelId="{C6739F63-F71D-42D2-A1DE-57D0F0D3B0EE}" type="presParOf" srcId="{7458C949-4043-4486-8859-A0148FF5A52C}" destId="{32D8F258-5D12-4CB0-9FC4-15EA17086F5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D552-3EAC-4FE3-AF7D-BFD4A85AAAF9}">
      <dsp:nvSpPr>
        <dsp:cNvPr id="0" name=""/>
        <dsp:cNvSpPr/>
      </dsp:nvSpPr>
      <dsp:spPr>
        <a:xfrm>
          <a:off x="100267" y="793271"/>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A7352-A4FB-4AF9-A987-5A70E0FAFD59}">
      <dsp:nvSpPr>
        <dsp:cNvPr id="0" name=""/>
        <dsp:cNvSpPr/>
      </dsp:nvSpPr>
      <dsp:spPr>
        <a:xfrm>
          <a:off x="308657" y="1001661"/>
          <a:ext cx="575553" cy="575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67368F-7E7A-45E8-9C5C-2FAF9BA52BC1}">
      <dsp:nvSpPr>
        <dsp:cNvPr id="0" name=""/>
        <dsp:cNvSpPr/>
      </dsp:nvSpPr>
      <dsp:spPr>
        <a:xfrm>
          <a:off x="1305244" y="793271"/>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ts val="2260"/>
            </a:lnSpc>
            <a:spcBef>
              <a:spcPct val="0"/>
            </a:spcBef>
            <a:spcAft>
              <a:spcPct val="35000"/>
            </a:spcAft>
            <a:buNone/>
          </a:pPr>
          <a:r>
            <a:rPr lang="en-US" sz="1800" kern="1200" dirty="0">
              <a:solidFill>
                <a:srgbClr val="737172"/>
              </a:solidFill>
              <a:latin typeface="Arial" panose="020B0604020202020204" pitchFamily="34" charset="0"/>
              <a:cs typeface="Arial" panose="020B0604020202020204" pitchFamily="34" charset="0"/>
            </a:rPr>
            <a:t>Forms can be found at your state Attorney General’s office, doctors’ offices, state health departments or departments on aging </a:t>
          </a:r>
        </a:p>
      </dsp:txBody>
      <dsp:txXfrm>
        <a:off x="1305244" y="793271"/>
        <a:ext cx="2339072" cy="992334"/>
      </dsp:txXfrm>
    </dsp:sp>
    <dsp:sp modelId="{B38C1121-313E-407A-9F8B-4559CA29AA37}">
      <dsp:nvSpPr>
        <dsp:cNvPr id="0" name=""/>
        <dsp:cNvSpPr/>
      </dsp:nvSpPr>
      <dsp:spPr>
        <a:xfrm>
          <a:off x="4051882" y="793271"/>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CDDC4-55E5-44AB-9887-B81235C83C92}">
      <dsp:nvSpPr>
        <dsp:cNvPr id="0" name=""/>
        <dsp:cNvSpPr/>
      </dsp:nvSpPr>
      <dsp:spPr>
        <a:xfrm>
          <a:off x="4260273" y="1001661"/>
          <a:ext cx="575553" cy="575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D9A81-52C6-477F-BD08-12FC295C8B36}">
      <dsp:nvSpPr>
        <dsp:cNvPr id="0" name=""/>
        <dsp:cNvSpPr/>
      </dsp:nvSpPr>
      <dsp:spPr>
        <a:xfrm>
          <a:off x="5256859" y="793271"/>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ts val="2260"/>
            </a:lnSpc>
            <a:spcBef>
              <a:spcPct val="0"/>
            </a:spcBef>
            <a:spcAft>
              <a:spcPct val="35000"/>
            </a:spcAft>
            <a:buNone/>
          </a:pPr>
          <a:r>
            <a:rPr lang="en-US" sz="1800" kern="1200" dirty="0">
              <a:solidFill>
                <a:srgbClr val="737172"/>
              </a:solidFill>
              <a:latin typeface="Arial" panose="020B0604020202020204" pitchFamily="34" charset="0"/>
              <a:cs typeface="Arial" panose="020B0604020202020204" pitchFamily="34" charset="0"/>
            </a:rPr>
            <a:t>Seek support from a lawyer, although it does not need to be a legal form</a:t>
          </a:r>
        </a:p>
      </dsp:txBody>
      <dsp:txXfrm>
        <a:off x="5256859" y="793271"/>
        <a:ext cx="2339072" cy="992334"/>
      </dsp:txXfrm>
    </dsp:sp>
    <dsp:sp modelId="{40E59FBD-1210-4C71-A415-8301217C42D2}">
      <dsp:nvSpPr>
        <dsp:cNvPr id="0" name=""/>
        <dsp:cNvSpPr/>
      </dsp:nvSpPr>
      <dsp:spPr>
        <a:xfrm>
          <a:off x="100267" y="2759425"/>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C8F5C-1605-4981-97E9-73995A796BBE}">
      <dsp:nvSpPr>
        <dsp:cNvPr id="0" name=""/>
        <dsp:cNvSpPr/>
      </dsp:nvSpPr>
      <dsp:spPr>
        <a:xfrm>
          <a:off x="297641" y="3022905"/>
          <a:ext cx="575553" cy="575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8ABF0-54E9-4099-B5F3-47C297DB2631}">
      <dsp:nvSpPr>
        <dsp:cNvPr id="0" name=""/>
        <dsp:cNvSpPr/>
      </dsp:nvSpPr>
      <dsp:spPr>
        <a:xfrm>
          <a:off x="1331441" y="2825534"/>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ts val="2260"/>
            </a:lnSpc>
            <a:spcBef>
              <a:spcPct val="0"/>
            </a:spcBef>
            <a:spcAft>
              <a:spcPct val="35000"/>
            </a:spcAft>
            <a:buNone/>
          </a:pPr>
          <a:r>
            <a:rPr lang="en-US" sz="1800" kern="1200" dirty="0">
              <a:solidFill>
                <a:srgbClr val="737172"/>
              </a:solidFill>
              <a:latin typeface="Arial" panose="020B0604020202020204" pitchFamily="34" charset="0"/>
              <a:cs typeface="Arial" panose="020B0604020202020204" pitchFamily="34" charset="0"/>
            </a:rPr>
            <a:t>You can write your wishes down by yourself: computer software package for legal documents</a:t>
          </a:r>
        </a:p>
      </dsp:txBody>
      <dsp:txXfrm>
        <a:off x="1331441" y="2825534"/>
        <a:ext cx="2339072" cy="992334"/>
      </dsp:txXfrm>
    </dsp:sp>
    <dsp:sp modelId="{3D55BBF1-ED00-4914-81C0-ED51D1295FF7}">
      <dsp:nvSpPr>
        <dsp:cNvPr id="0" name=""/>
        <dsp:cNvSpPr/>
      </dsp:nvSpPr>
      <dsp:spPr>
        <a:xfrm>
          <a:off x="4051882" y="2715365"/>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BDB7F-1879-468D-9163-E948085159AA}">
      <dsp:nvSpPr>
        <dsp:cNvPr id="0" name=""/>
        <dsp:cNvSpPr/>
      </dsp:nvSpPr>
      <dsp:spPr>
        <a:xfrm>
          <a:off x="4260273" y="2912733"/>
          <a:ext cx="575553" cy="575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D8F258-5D12-4CB0-9FC4-15EA17086F52}">
      <dsp:nvSpPr>
        <dsp:cNvPr id="0" name=""/>
        <dsp:cNvSpPr/>
      </dsp:nvSpPr>
      <dsp:spPr>
        <a:xfrm>
          <a:off x="5256859" y="2704341"/>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ts val="2260"/>
            </a:lnSpc>
            <a:spcBef>
              <a:spcPct val="0"/>
            </a:spcBef>
            <a:spcAft>
              <a:spcPct val="35000"/>
            </a:spcAft>
            <a:buNone/>
          </a:pPr>
          <a:r>
            <a:rPr lang="en-US" sz="1800" kern="1200" dirty="0">
              <a:solidFill>
                <a:srgbClr val="737172"/>
              </a:solidFill>
              <a:latin typeface="Arial" panose="020B0604020202020204" pitchFamily="34" charset="0"/>
              <a:cs typeface="Arial" panose="020B0604020202020204" pitchFamily="34" charset="0"/>
            </a:rPr>
            <a:t>Documents can be changed any time</a:t>
          </a:r>
        </a:p>
      </dsp:txBody>
      <dsp:txXfrm>
        <a:off x="5256859" y="2704341"/>
        <a:ext cx="2339072" cy="99233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412C9-42EC-4BCD-AF39-15321267B6BD}" type="datetimeFigureOut">
              <a:rPr lang="en-US" smtClean="0"/>
              <a:t>9/3/24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5A540-5C8B-4281-9C3A-5F286BDCD697}" type="slidenum">
              <a:rPr lang="en-US" smtClean="0"/>
              <a:t>‹#›</a:t>
            </a:fld>
            <a:endParaRPr lang="en-US" dirty="0"/>
          </a:p>
        </p:txBody>
      </p:sp>
    </p:spTree>
    <p:extLst>
      <p:ext uri="{BB962C8B-B14F-4D97-AF65-F5344CB8AC3E}">
        <p14:creationId xmlns:p14="http://schemas.microsoft.com/office/powerpoint/2010/main" val="179602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xfrm>
            <a:off x="406400" y="696913"/>
            <a:ext cx="6197600" cy="3486150"/>
          </a:xfrm>
          <a:ln/>
        </p:spPr>
      </p:sp>
      <p:sp>
        <p:nvSpPr>
          <p:cNvPr id="3789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ja-JP" sz="1100" b="0" dirty="0">
              <a:latin typeface="Frutiger 45 Light" charset="0"/>
              <a:ea typeface="ヒラギノ角ゴ Pro W3" charset="0"/>
              <a:cs typeface="ヒラギノ角ゴ Pro W3" charset="0"/>
            </a:endParaRPr>
          </a:p>
        </p:txBody>
      </p:sp>
      <p:sp>
        <p:nvSpPr>
          <p:cNvPr id="378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6333">
              <a:defRPr sz="2400">
                <a:solidFill>
                  <a:srgbClr val="44392D"/>
                </a:solidFill>
                <a:latin typeface="Frutiger 45 Light" charset="0"/>
                <a:ea typeface="ヒラギノ角ゴ Pro W3" charset="0"/>
                <a:cs typeface="ヒラギノ角ゴ Pro W3" charset="0"/>
              </a:defRPr>
            </a:lvl1pPr>
            <a:lvl2pPr marL="757066" indent="-291179" defTabSz="946333">
              <a:defRPr sz="2400">
                <a:solidFill>
                  <a:srgbClr val="44392D"/>
                </a:solidFill>
                <a:latin typeface="Frutiger 45 Light" charset="0"/>
                <a:ea typeface="ヒラギノ角ゴ Pro W3" charset="0"/>
                <a:cs typeface="ヒラギノ角ゴ Pro W3" charset="0"/>
              </a:defRPr>
            </a:lvl2pPr>
            <a:lvl3pPr marL="1164717" indent="-232943" defTabSz="946333">
              <a:defRPr sz="2400">
                <a:solidFill>
                  <a:srgbClr val="44392D"/>
                </a:solidFill>
                <a:latin typeface="Frutiger 45 Light" charset="0"/>
                <a:ea typeface="ヒラギノ角ゴ Pro W3" charset="0"/>
                <a:cs typeface="ヒラギノ角ゴ Pro W3" charset="0"/>
              </a:defRPr>
            </a:lvl3pPr>
            <a:lvl4pPr marL="1630604" indent="-232943" defTabSz="946333">
              <a:defRPr sz="2400">
                <a:solidFill>
                  <a:srgbClr val="44392D"/>
                </a:solidFill>
                <a:latin typeface="Frutiger 45 Light" charset="0"/>
                <a:ea typeface="ヒラギノ角ゴ Pro W3" charset="0"/>
                <a:cs typeface="ヒラギノ角ゴ Pro W3" charset="0"/>
              </a:defRPr>
            </a:lvl4pPr>
            <a:lvl5pPr marL="2096491" indent="-232943" defTabSz="946333">
              <a:defRPr sz="2400">
                <a:solidFill>
                  <a:srgbClr val="44392D"/>
                </a:solidFill>
                <a:latin typeface="Frutiger 45 Light" charset="0"/>
                <a:ea typeface="ヒラギノ角ゴ Pro W3" charset="0"/>
                <a:cs typeface="ヒラギノ角ゴ Pro W3" charset="0"/>
              </a:defRPr>
            </a:lvl5pPr>
            <a:lvl6pPr marL="2562377" indent="-232943" defTabSz="946333" eaLnBrk="0" fontAlgn="base" hangingPunct="0">
              <a:spcBef>
                <a:spcPct val="0"/>
              </a:spcBef>
              <a:spcAft>
                <a:spcPct val="0"/>
              </a:spcAft>
              <a:defRPr sz="2400">
                <a:solidFill>
                  <a:srgbClr val="44392D"/>
                </a:solidFill>
                <a:latin typeface="Frutiger 45 Light" charset="0"/>
                <a:ea typeface="ヒラギノ角ゴ Pro W3" charset="0"/>
                <a:cs typeface="ヒラギノ角ゴ Pro W3" charset="0"/>
              </a:defRPr>
            </a:lvl6pPr>
            <a:lvl7pPr marL="3028264" indent="-232943" defTabSz="946333" eaLnBrk="0" fontAlgn="base" hangingPunct="0">
              <a:spcBef>
                <a:spcPct val="0"/>
              </a:spcBef>
              <a:spcAft>
                <a:spcPct val="0"/>
              </a:spcAft>
              <a:defRPr sz="2400">
                <a:solidFill>
                  <a:srgbClr val="44392D"/>
                </a:solidFill>
                <a:latin typeface="Frutiger 45 Light" charset="0"/>
                <a:ea typeface="ヒラギノ角ゴ Pro W3" charset="0"/>
                <a:cs typeface="ヒラギノ角ゴ Pro W3" charset="0"/>
              </a:defRPr>
            </a:lvl7pPr>
            <a:lvl8pPr marL="3494151" indent="-232943" defTabSz="946333" eaLnBrk="0" fontAlgn="base" hangingPunct="0">
              <a:spcBef>
                <a:spcPct val="0"/>
              </a:spcBef>
              <a:spcAft>
                <a:spcPct val="0"/>
              </a:spcAft>
              <a:defRPr sz="2400">
                <a:solidFill>
                  <a:srgbClr val="44392D"/>
                </a:solidFill>
                <a:latin typeface="Frutiger 45 Light" charset="0"/>
                <a:ea typeface="ヒラギノ角ゴ Pro W3" charset="0"/>
                <a:cs typeface="ヒラギノ角ゴ Pro W3" charset="0"/>
              </a:defRPr>
            </a:lvl8pPr>
            <a:lvl9pPr marL="3960038" indent="-232943" defTabSz="946333" eaLnBrk="0" fontAlgn="base" hangingPunct="0">
              <a:spcBef>
                <a:spcPct val="0"/>
              </a:spcBef>
              <a:spcAft>
                <a:spcPct val="0"/>
              </a:spcAft>
              <a:defRPr sz="2400">
                <a:solidFill>
                  <a:srgbClr val="44392D"/>
                </a:solidFill>
                <a:latin typeface="Frutiger 45 Light" charset="0"/>
                <a:ea typeface="ヒラギノ角ゴ Pro W3" charset="0"/>
                <a:cs typeface="ヒラギノ角ゴ Pro W3" charset="0"/>
              </a:defRPr>
            </a:lvl9pPr>
          </a:lstStyle>
          <a:p>
            <a:fld id="{2614B2A2-D574-E14E-874A-CDCB1A6400E7}" type="slidenum">
              <a:rPr lang="en-US" sz="1200">
                <a:solidFill>
                  <a:srgbClr val="000000"/>
                </a:solidFill>
                <a:latin typeface="Times" charset="0"/>
              </a:rPr>
              <a:pPr/>
              <a:t>1</a:t>
            </a:fld>
            <a:endParaRPr lang="en-US" sz="1200" dirty="0">
              <a:solidFill>
                <a:srgbClr val="000000"/>
              </a:solidFill>
              <a:latin typeface="Times" charset="0"/>
            </a:endParaRPr>
          </a:p>
        </p:txBody>
      </p:sp>
    </p:spTree>
    <p:extLst>
      <p:ext uri="{BB962C8B-B14F-4D97-AF65-F5344CB8AC3E}">
        <p14:creationId xmlns:p14="http://schemas.microsoft.com/office/powerpoint/2010/main" val="178705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Unless given other instructions, hospital staff will try to help all patients whose heart has stopped or who have stopped breathing. </a:t>
            </a:r>
            <a:r>
              <a:rPr lang="en-US" sz="1200" dirty="0">
                <a:solidFill>
                  <a:schemeClr val="tx2"/>
                </a:solidFill>
              </a:rPr>
              <a:t>Have on file at hospital and note from doctors that they know it is on file. </a:t>
            </a:r>
            <a:r>
              <a:rPr lang="en-US" dirty="0"/>
              <a:t>You can use an advance directive form or tell your doctor that you don't want to be resuscitated</a:t>
            </a:r>
          </a:p>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10</a:t>
            </a:fld>
            <a:endParaRPr lang="en-US" altLang="en-US" sz="1200"/>
          </a:p>
        </p:txBody>
      </p:sp>
    </p:spTree>
    <p:extLst>
      <p:ext uri="{BB962C8B-B14F-4D97-AF65-F5344CB8AC3E}">
        <p14:creationId xmlns:p14="http://schemas.microsoft.com/office/powerpoint/2010/main" val="93790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2"/>
                </a:solidFill>
              </a:rPr>
              <a:t>Assist older relatives in preparing advance directives</a:t>
            </a:r>
          </a:p>
          <a:p>
            <a:pPr eaLnBrk="1" hangingPunct="1">
              <a:spcBef>
                <a:spcPct val="0"/>
              </a:spcBef>
            </a:pPr>
            <a:endParaRPr lang="en-US" altLang="en-US" dirty="0"/>
          </a:p>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11</a:t>
            </a:fld>
            <a:endParaRPr lang="en-US" altLang="en-US" sz="1200"/>
          </a:p>
        </p:txBody>
      </p:sp>
    </p:spTree>
    <p:extLst>
      <p:ext uri="{BB962C8B-B14F-4D97-AF65-F5344CB8AC3E}">
        <p14:creationId xmlns:p14="http://schemas.microsoft.com/office/powerpoint/2010/main" val="228070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12</a:t>
            </a:fld>
            <a:endParaRPr lang="en-US" altLang="en-US" sz="1200"/>
          </a:p>
        </p:txBody>
      </p:sp>
    </p:spTree>
    <p:extLst>
      <p:ext uri="{BB962C8B-B14F-4D97-AF65-F5344CB8AC3E}">
        <p14:creationId xmlns:p14="http://schemas.microsoft.com/office/powerpoint/2010/main" val="100357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2"/>
                </a:solidFill>
              </a:rPr>
              <a:t>These assets pass outside of the Estate</a:t>
            </a:r>
          </a:p>
          <a:p>
            <a:pPr>
              <a:lnSpc>
                <a:spcPct val="150000"/>
              </a:lnSpc>
            </a:pPr>
            <a:r>
              <a:rPr lang="en-US" dirty="0">
                <a:solidFill>
                  <a:schemeClr val="tx2"/>
                </a:solidFill>
              </a:rPr>
              <a:t>Make sure you update all forms:</a:t>
            </a:r>
          </a:p>
          <a:p>
            <a:pPr lvl="1">
              <a:lnSpc>
                <a:spcPct val="120000"/>
              </a:lnSpc>
              <a:buClr>
                <a:schemeClr val="accent1"/>
              </a:buClr>
              <a:buFont typeface="Courier New" panose="02070309020205020404" pitchFamily="49" charset="0"/>
              <a:buChar char="o"/>
            </a:pPr>
            <a:r>
              <a:rPr lang="en-US" dirty="0">
                <a:solidFill>
                  <a:schemeClr val="tx2"/>
                </a:solidFill>
              </a:rPr>
              <a:t>Change in marital status</a:t>
            </a:r>
          </a:p>
          <a:p>
            <a:pPr lvl="1">
              <a:lnSpc>
                <a:spcPct val="120000"/>
              </a:lnSpc>
              <a:buClr>
                <a:schemeClr val="accent1"/>
              </a:buClr>
              <a:buFont typeface="Courier New" panose="02070309020205020404" pitchFamily="49" charset="0"/>
              <a:buChar char="o"/>
            </a:pPr>
            <a:r>
              <a:rPr lang="en-US" dirty="0">
                <a:solidFill>
                  <a:schemeClr val="tx2"/>
                </a:solidFill>
              </a:rPr>
              <a:t>Birth of children</a:t>
            </a:r>
          </a:p>
          <a:p>
            <a:pPr lvl="1">
              <a:lnSpc>
                <a:spcPct val="120000"/>
              </a:lnSpc>
              <a:buClr>
                <a:schemeClr val="accent1"/>
              </a:buClr>
              <a:buFont typeface="Courier New" panose="02070309020205020404" pitchFamily="49" charset="0"/>
              <a:buChar char="o"/>
            </a:pPr>
            <a:r>
              <a:rPr lang="en-US" dirty="0">
                <a:solidFill>
                  <a:schemeClr val="tx2"/>
                </a:solidFill>
              </a:rPr>
              <a:t>Death of beneficiaries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solidFill>
                <a:schemeClr val="tx2"/>
              </a:solidFill>
            </a:endParaRPr>
          </a:p>
          <a:p>
            <a:pPr eaLnBrk="1" hangingPunct="1">
              <a:spcBef>
                <a:spcPct val="0"/>
              </a:spcBef>
            </a:pPr>
            <a:endParaRPr lang="en-US" altLang="en-US" dirty="0"/>
          </a:p>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13</a:t>
            </a:fld>
            <a:endParaRPr lang="en-US" altLang="en-US" sz="1200"/>
          </a:p>
        </p:txBody>
      </p:sp>
    </p:spTree>
    <p:extLst>
      <p:ext uri="{BB962C8B-B14F-4D97-AF65-F5344CB8AC3E}">
        <p14:creationId xmlns:p14="http://schemas.microsoft.com/office/powerpoint/2010/main" val="374687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dirty="0">
                <a:solidFill>
                  <a:schemeClr val="tx2"/>
                </a:solidFill>
              </a:rPr>
              <a:t>“Survivorship” means that the property, real or personal, does not need to go through the probate process and are not part of an Estate</a:t>
            </a:r>
          </a:p>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14</a:t>
            </a:fld>
            <a:endParaRPr lang="en-US" altLang="en-US" sz="1200"/>
          </a:p>
        </p:txBody>
      </p:sp>
    </p:spTree>
    <p:extLst>
      <p:ext uri="{BB962C8B-B14F-4D97-AF65-F5344CB8AC3E}">
        <p14:creationId xmlns:p14="http://schemas.microsoft.com/office/powerpoint/2010/main" val="405277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15</a:t>
            </a:fld>
            <a:endParaRPr lang="en-US" altLang="en-US" sz="1200"/>
          </a:p>
        </p:txBody>
      </p:sp>
    </p:spTree>
    <p:extLst>
      <p:ext uri="{BB962C8B-B14F-4D97-AF65-F5344CB8AC3E}">
        <p14:creationId xmlns:p14="http://schemas.microsoft.com/office/powerpoint/2010/main" val="178831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16</a:t>
            </a:fld>
            <a:endParaRPr lang="en-US" altLang="en-US" sz="1200"/>
          </a:p>
        </p:txBody>
      </p:sp>
    </p:spTree>
    <p:extLst>
      <p:ext uri="{BB962C8B-B14F-4D97-AF65-F5344CB8AC3E}">
        <p14:creationId xmlns:p14="http://schemas.microsoft.com/office/powerpoint/2010/main" val="2141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17</a:t>
            </a:fld>
            <a:endParaRPr lang="en-US" altLang="en-US" sz="1200"/>
          </a:p>
        </p:txBody>
      </p:sp>
    </p:spTree>
    <p:extLst>
      <p:ext uri="{BB962C8B-B14F-4D97-AF65-F5344CB8AC3E}">
        <p14:creationId xmlns:p14="http://schemas.microsoft.com/office/powerpoint/2010/main" val="1980050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18</a:t>
            </a:fld>
            <a:endParaRPr lang="en-US" altLang="en-US" sz="1200"/>
          </a:p>
        </p:txBody>
      </p:sp>
    </p:spTree>
    <p:extLst>
      <p:ext uri="{BB962C8B-B14F-4D97-AF65-F5344CB8AC3E}">
        <p14:creationId xmlns:p14="http://schemas.microsoft.com/office/powerpoint/2010/main" val="135878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19</a:t>
            </a:fld>
            <a:endParaRPr lang="en-US" altLang="en-US" sz="1200"/>
          </a:p>
        </p:txBody>
      </p:sp>
    </p:spTree>
    <p:extLst>
      <p:ext uri="{BB962C8B-B14F-4D97-AF65-F5344CB8AC3E}">
        <p14:creationId xmlns:p14="http://schemas.microsoft.com/office/powerpoint/2010/main" val="258281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Review the</a:t>
            </a:r>
            <a:r>
              <a:rPr lang="en-US" baseline="0" dirty="0"/>
              <a:t> WLP &amp; Services briefly</a:t>
            </a:r>
          </a:p>
          <a:p>
            <a:pPr eaLnBrk="1" hangingPunct="1">
              <a:spcBef>
                <a:spcPct val="0"/>
              </a:spcBef>
            </a:pPr>
            <a:endParaRPr lang="en-US" dirty="0">
              <a:ea typeface="ＭＳ Ｐゴシック" charset="-128"/>
              <a:cs typeface="ＭＳ Ｐゴシック" charset="-128"/>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E66F8F23-56AB-B44C-A874-A70AC1235E48}" type="slidenum">
              <a:rPr lang="en-US"/>
              <a:pPr/>
              <a:t>2</a:t>
            </a:fld>
            <a:endParaRPr lang="en-US"/>
          </a:p>
        </p:txBody>
      </p:sp>
    </p:spTree>
    <p:extLst>
      <p:ext uri="{BB962C8B-B14F-4D97-AF65-F5344CB8AC3E}">
        <p14:creationId xmlns:p14="http://schemas.microsoft.com/office/powerpoint/2010/main" val="289358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SzPct val="100000"/>
            </a:pPr>
            <a:r>
              <a:rPr lang="en-US" altLang="en-US" sz="2000" b="1" dirty="0">
                <a:solidFill>
                  <a:schemeClr val="tx2"/>
                </a:solidFill>
              </a:rPr>
              <a:t>Revocable Trust</a:t>
            </a:r>
          </a:p>
          <a:p>
            <a:pPr>
              <a:buSzPct val="100000"/>
            </a:pPr>
            <a:r>
              <a:rPr lang="en-US" altLang="en-US" sz="2000" dirty="0">
                <a:solidFill>
                  <a:schemeClr val="tx2"/>
                </a:solidFill>
              </a:rPr>
              <a:t>Can be “undone” </a:t>
            </a:r>
          </a:p>
          <a:p>
            <a:pPr>
              <a:buSzPct val="100000"/>
            </a:pPr>
            <a:r>
              <a:rPr lang="en-US" altLang="en-US" sz="2000" dirty="0">
                <a:solidFill>
                  <a:schemeClr val="tx2"/>
                </a:solidFill>
              </a:rPr>
              <a:t>Does not avoid taxes</a:t>
            </a:r>
          </a:p>
          <a:p>
            <a:pPr>
              <a:buSzPct val="100000"/>
            </a:pPr>
            <a:endParaRPr lang="en-US" altLang="en-US" sz="2000" b="1" dirty="0">
              <a:solidFill>
                <a:schemeClr val="tx2"/>
              </a:solidFill>
            </a:endParaRPr>
          </a:p>
          <a:p>
            <a:pPr>
              <a:buSzPct val="100000"/>
            </a:pPr>
            <a:r>
              <a:rPr lang="en-US" altLang="en-US" sz="2000" b="1" dirty="0">
                <a:solidFill>
                  <a:schemeClr val="tx2"/>
                </a:solidFill>
              </a:rPr>
              <a:t>Irrevocable Trust</a:t>
            </a:r>
          </a:p>
          <a:p>
            <a:pPr lvl="0">
              <a:lnSpc>
                <a:spcPct val="100000"/>
              </a:lnSpc>
              <a:buSzPct val="100000"/>
            </a:pPr>
            <a:r>
              <a:rPr lang="en-US" altLang="en-US" sz="2000" dirty="0">
                <a:solidFill>
                  <a:schemeClr val="tx2"/>
                </a:solidFill>
              </a:rPr>
              <a:t>Cannot be “undone without court order”</a:t>
            </a:r>
          </a:p>
          <a:p>
            <a:pPr lvl="0">
              <a:lnSpc>
                <a:spcPct val="100000"/>
              </a:lnSpc>
              <a:buSzPct val="100000"/>
            </a:pPr>
            <a:r>
              <a:rPr lang="en-US" altLang="en-US" sz="2000" dirty="0">
                <a:solidFill>
                  <a:schemeClr val="tx2"/>
                </a:solidFill>
              </a:rPr>
              <a:t>Is used in many cases to avoid taxes </a:t>
            </a:r>
          </a:p>
          <a:p>
            <a:pPr lvl="0">
              <a:lnSpc>
                <a:spcPct val="100000"/>
              </a:lnSpc>
              <a:buSzPct val="100000"/>
            </a:pPr>
            <a:endParaRPr lang="en-US" altLang="en-US" sz="2000" dirty="0">
              <a:solidFill>
                <a:schemeClr val="tx2"/>
              </a:solidFill>
            </a:endParaRPr>
          </a:p>
          <a:p>
            <a:pPr lvl="0">
              <a:buSzPct val="100000"/>
            </a:pPr>
            <a:r>
              <a:rPr lang="en-US" altLang="en-US" sz="2000" b="1" dirty="0">
                <a:solidFill>
                  <a:schemeClr val="tx2"/>
                </a:solidFill>
              </a:rPr>
              <a:t>Testamentary Trust</a:t>
            </a:r>
          </a:p>
          <a:p>
            <a:pPr>
              <a:lnSpc>
                <a:spcPct val="150000"/>
              </a:lnSpc>
            </a:pPr>
            <a:r>
              <a:rPr lang="en-US" dirty="0">
                <a:solidFill>
                  <a:schemeClr val="tx2"/>
                </a:solidFill>
              </a:rPr>
              <a:t>Found within the wills of each of the individuals</a:t>
            </a:r>
          </a:p>
          <a:p>
            <a:r>
              <a:rPr lang="en-US" dirty="0">
                <a:solidFill>
                  <a:schemeClr val="tx2"/>
                </a:solidFill>
              </a:rPr>
              <a:t>Gives the surviving member a chance to take additional steps if necessary to avoid taxes</a:t>
            </a:r>
          </a:p>
          <a:p>
            <a:pPr lvl="1">
              <a:buSzPct val="100000"/>
            </a:pPr>
            <a:endParaRPr lang="en-US" altLang="en-US" sz="2000" dirty="0">
              <a:solidFill>
                <a:schemeClr val="tx2"/>
              </a:solidFill>
            </a:endParaRPr>
          </a:p>
          <a:p>
            <a:pPr eaLnBrk="1" hangingPunct="1">
              <a:spcBef>
                <a:spcPct val="0"/>
              </a:spcBef>
            </a:pPr>
            <a:endParaRPr lang="en-US" altLang="en-US" dirty="0"/>
          </a:p>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20</a:t>
            </a:fld>
            <a:endParaRPr lang="en-US" altLang="en-US" sz="1200"/>
          </a:p>
        </p:txBody>
      </p:sp>
    </p:spTree>
    <p:extLst>
      <p:ext uri="{BB962C8B-B14F-4D97-AF65-F5344CB8AC3E}">
        <p14:creationId xmlns:p14="http://schemas.microsoft.com/office/powerpoint/2010/main" val="192044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21</a:t>
            </a:fld>
            <a:endParaRPr lang="en-US" altLang="en-US" sz="1200"/>
          </a:p>
        </p:txBody>
      </p:sp>
    </p:spTree>
    <p:extLst>
      <p:ext uri="{BB962C8B-B14F-4D97-AF65-F5344CB8AC3E}">
        <p14:creationId xmlns:p14="http://schemas.microsoft.com/office/powerpoint/2010/main" val="197997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22</a:t>
            </a:fld>
            <a:endParaRPr lang="en-US" altLang="en-US" sz="1200"/>
          </a:p>
        </p:txBody>
      </p:sp>
    </p:spTree>
    <p:extLst>
      <p:ext uri="{BB962C8B-B14F-4D97-AF65-F5344CB8AC3E}">
        <p14:creationId xmlns:p14="http://schemas.microsoft.com/office/powerpoint/2010/main" val="2256619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23</a:t>
            </a:fld>
            <a:endParaRPr lang="en-US" altLang="en-US" sz="1200"/>
          </a:p>
        </p:txBody>
      </p:sp>
    </p:spTree>
    <p:extLst>
      <p:ext uri="{BB962C8B-B14F-4D97-AF65-F5344CB8AC3E}">
        <p14:creationId xmlns:p14="http://schemas.microsoft.com/office/powerpoint/2010/main" val="92697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Aha = American Hospital Association: search: “put it in writing” for info on advance directives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AAFP = </a:t>
            </a:r>
            <a:r>
              <a:rPr lang="en-US" sz="1200" b="0" i="0" kern="1200" dirty="0">
                <a:solidFill>
                  <a:schemeClr val="tx1"/>
                </a:solidFill>
                <a:effectLst/>
                <a:latin typeface="+mn-lt"/>
                <a:ea typeface="+mn-ea"/>
                <a:cs typeface="+mn-cs"/>
              </a:rPr>
              <a:t>The American Academy of Family Physicians</a:t>
            </a:r>
            <a:endParaRPr lang="en-US" altLang="en-US" dirty="0"/>
          </a:p>
          <a:p>
            <a:pPr eaLnBrk="1" hangingPunct="1">
              <a:spcBef>
                <a:spcPct val="0"/>
              </a:spcBef>
            </a:pPr>
            <a:r>
              <a:rPr lang="en-US" altLang="en-US" dirty="0" err="1"/>
              <a:t>agingwithdignity.org</a:t>
            </a:r>
            <a:r>
              <a:rPr lang="en-US" altLang="en-US" dirty="0"/>
              <a:t> produces 'The Five Wishes‘ document </a:t>
            </a:r>
          </a:p>
          <a:p>
            <a:pPr eaLnBrk="1" hangingPunct="1">
              <a:spcBef>
                <a:spcPct val="0"/>
              </a:spcBef>
            </a:pPr>
            <a:endParaRPr lang="en-US" altLang="en-US" dirty="0"/>
          </a:p>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24</a:t>
            </a:fld>
            <a:endParaRPr lang="en-US" altLang="en-US" sz="1200"/>
          </a:p>
        </p:txBody>
      </p:sp>
    </p:spTree>
    <p:extLst>
      <p:ext uri="{BB962C8B-B14F-4D97-AF65-F5344CB8AC3E}">
        <p14:creationId xmlns:p14="http://schemas.microsoft.com/office/powerpoint/2010/main" val="57930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www.surveymonkey.com</a:t>
            </a:r>
            <a:r>
              <a:rPr lang="en-US" dirty="0"/>
              <a:t>/r/ZNCBQL3</a:t>
            </a:r>
          </a:p>
        </p:txBody>
      </p:sp>
      <p:sp>
        <p:nvSpPr>
          <p:cNvPr id="4" name="Slide Number Placeholder 3"/>
          <p:cNvSpPr>
            <a:spLocks noGrp="1"/>
          </p:cNvSpPr>
          <p:nvPr>
            <p:ph type="sldNum" sz="quarter" idx="5"/>
          </p:nvPr>
        </p:nvSpPr>
        <p:spPr/>
        <p:txBody>
          <a:bodyPr/>
          <a:lstStyle/>
          <a:p>
            <a:fld id="{9A55A540-5C8B-4281-9C3A-5F286BDCD697}" type="slidenum">
              <a:rPr lang="en-US" smtClean="0"/>
              <a:t>25</a:t>
            </a:fld>
            <a:endParaRPr lang="en-US" dirty="0"/>
          </a:p>
        </p:txBody>
      </p:sp>
    </p:spTree>
    <p:extLst>
      <p:ext uri="{BB962C8B-B14F-4D97-AF65-F5344CB8AC3E}">
        <p14:creationId xmlns:p14="http://schemas.microsoft.com/office/powerpoint/2010/main" val="2791158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A540-5C8B-4281-9C3A-5F286BDCD697}" type="slidenum">
              <a:rPr lang="en-US" smtClean="0"/>
              <a:t>26</a:t>
            </a:fld>
            <a:endParaRPr lang="en-US" dirty="0"/>
          </a:p>
        </p:txBody>
      </p:sp>
    </p:spTree>
    <p:extLst>
      <p:ext uri="{BB962C8B-B14F-4D97-AF65-F5344CB8AC3E}">
        <p14:creationId xmlns:p14="http://schemas.microsoft.com/office/powerpoint/2010/main" val="9874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Review the</a:t>
            </a:r>
            <a:r>
              <a:rPr lang="en-US" baseline="0" dirty="0"/>
              <a:t> WLP &amp; Services briefly</a:t>
            </a:r>
          </a:p>
          <a:p>
            <a:pPr eaLnBrk="1" hangingPunct="1">
              <a:spcBef>
                <a:spcPct val="0"/>
              </a:spcBef>
            </a:pPr>
            <a:endParaRPr lang="en-US" dirty="0">
              <a:ea typeface="ＭＳ Ｐゴシック" charset="-128"/>
              <a:cs typeface="ＭＳ Ｐゴシック" charset="-128"/>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83F83389-6B9C-FC49-A625-903BC13F01C6}" type="slidenum">
              <a:rPr lang="en-US"/>
              <a:pPr/>
              <a:t>3</a:t>
            </a:fld>
            <a:endParaRPr lang="en-US"/>
          </a:p>
        </p:txBody>
      </p:sp>
    </p:spTree>
    <p:extLst>
      <p:ext uri="{BB962C8B-B14F-4D97-AF65-F5344CB8AC3E}">
        <p14:creationId xmlns:p14="http://schemas.microsoft.com/office/powerpoint/2010/main" val="131159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4</a:t>
            </a:fld>
            <a:endParaRPr lang="en-US" altLang="en-US" sz="1200"/>
          </a:p>
        </p:txBody>
      </p:sp>
    </p:spTree>
    <p:extLst>
      <p:ext uri="{BB962C8B-B14F-4D97-AF65-F5344CB8AC3E}">
        <p14:creationId xmlns:p14="http://schemas.microsoft.com/office/powerpoint/2010/main" val="385803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5</a:t>
            </a:fld>
            <a:endParaRPr lang="en-US" altLang="en-US" sz="1200"/>
          </a:p>
        </p:txBody>
      </p:sp>
    </p:spTree>
    <p:extLst>
      <p:ext uri="{BB962C8B-B14F-4D97-AF65-F5344CB8AC3E}">
        <p14:creationId xmlns:p14="http://schemas.microsoft.com/office/powerpoint/2010/main" val="255482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solidFill>
                  <a:schemeClr val="tx2"/>
                </a:solidFill>
              </a:rPr>
              <a:t>This can happen to anyone – at any age </a:t>
            </a:r>
          </a:p>
          <a:p>
            <a:pPr eaLnBrk="1" hangingPunct="1">
              <a:spcBef>
                <a:spcPct val="0"/>
              </a:spcBef>
            </a:pPr>
            <a:endParaRPr lang="en-US" altLang="en-US" dirty="0"/>
          </a:p>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6</a:t>
            </a:fld>
            <a:endParaRPr lang="en-US" altLang="en-US" sz="1200"/>
          </a:p>
        </p:txBody>
      </p:sp>
    </p:spTree>
    <p:extLst>
      <p:ext uri="{BB962C8B-B14F-4D97-AF65-F5344CB8AC3E}">
        <p14:creationId xmlns:p14="http://schemas.microsoft.com/office/powerpoint/2010/main" val="3136879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Durable Power of Attorney is a legal form that states who you want to make decisions about your medical care. </a:t>
            </a:r>
          </a:p>
          <a:p>
            <a:pPr eaLnBrk="1" hangingPunct="1">
              <a:spcBef>
                <a:spcPct val="0"/>
              </a:spcBef>
            </a:pPr>
            <a:r>
              <a:rPr lang="en-US" altLang="en-US" dirty="0"/>
              <a:t>The person is authorized to speak for you only if you are unable to make your own medical decisions</a:t>
            </a:r>
          </a:p>
          <a:p>
            <a:pPr eaLnBrk="1" hangingPunct="1">
              <a:spcBef>
                <a:spcPct val="0"/>
              </a:spcBef>
            </a:pPr>
            <a:r>
              <a:rPr lang="en-US" altLang="en-US" dirty="0"/>
              <a:t> </a:t>
            </a:r>
          </a:p>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7</a:t>
            </a:fld>
            <a:endParaRPr lang="en-US" altLang="en-US" sz="1200"/>
          </a:p>
        </p:txBody>
      </p:sp>
    </p:spTree>
    <p:extLst>
      <p:ext uri="{BB962C8B-B14F-4D97-AF65-F5344CB8AC3E}">
        <p14:creationId xmlns:p14="http://schemas.microsoft.com/office/powerpoint/2010/main" val="149717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8</a:t>
            </a:fld>
            <a:endParaRPr lang="en-US" altLang="en-US" sz="1200"/>
          </a:p>
        </p:txBody>
      </p:sp>
    </p:spTree>
    <p:extLst>
      <p:ext uri="{BB962C8B-B14F-4D97-AF65-F5344CB8AC3E}">
        <p14:creationId xmlns:p14="http://schemas.microsoft.com/office/powerpoint/2010/main" val="189051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dirty="0"/>
              <a:t>A Living Will is a legal document which speaks for you when you are unable to do so.  It defines the type of care that you wish to receive and do not wish to receive.  This document also helps your Medical Proxy regarding your wishes when a question arises that is not addressed by it.</a:t>
            </a:r>
          </a:p>
          <a:p>
            <a:pPr marL="0" lvl="1" eaLnBrk="1" hangingPunct="1">
              <a:spcBef>
                <a:spcPct val="0"/>
              </a:spcBef>
            </a:pPr>
            <a:endParaRPr lang="en-US" altLang="en-US" dirty="0"/>
          </a:p>
          <a:p>
            <a:pPr marL="0" marR="0" lvl="1" indent="0" algn="l" defTabSz="914400" rtl="0" eaLnBrk="1" fontAlgn="auto" latinLnBrk="0" hangingPunct="1">
              <a:lnSpc>
                <a:spcPct val="100000"/>
              </a:lnSpc>
              <a:spcBef>
                <a:spcPct val="0"/>
              </a:spcBef>
              <a:spcAft>
                <a:spcPts val="0"/>
              </a:spcAft>
              <a:buClrTx/>
              <a:buSzTx/>
              <a:buFontTx/>
              <a:buNone/>
              <a:tabLst/>
              <a:defRPr/>
            </a:pPr>
            <a:r>
              <a:rPr lang="en-US" altLang="en-US" dirty="0"/>
              <a:t>Only</a:t>
            </a:r>
            <a:r>
              <a:rPr lang="en-US" altLang="en-US" baseline="0" dirty="0"/>
              <a:t> used: </a:t>
            </a:r>
            <a:r>
              <a:rPr lang="en-US" altLang="en-US" dirty="0">
                <a:solidFill>
                  <a:schemeClr val="tx2"/>
                </a:solidFill>
              </a:rPr>
              <a:t>If you are seriously ill or injured, and unable to speak for yourself</a:t>
            </a:r>
          </a:p>
          <a:p>
            <a:pPr marL="0" marR="0" lvl="1" indent="0" algn="l" defTabSz="914400" rtl="0" eaLnBrk="1" fontAlgn="auto" latinLnBrk="0" hangingPunct="1">
              <a:lnSpc>
                <a:spcPct val="100000"/>
              </a:lnSpc>
              <a:spcBef>
                <a:spcPct val="0"/>
              </a:spcBef>
              <a:spcAft>
                <a:spcPts val="0"/>
              </a:spcAft>
              <a:buClrTx/>
              <a:buSzTx/>
              <a:buFontTx/>
              <a:buNone/>
              <a:tabLst/>
              <a:defRPr/>
            </a:pPr>
            <a:endParaRPr lang="en-US" altLang="en-US" dirty="0">
              <a:solidFill>
                <a:schemeClr val="tx2"/>
              </a:solidFill>
            </a:endParaRPr>
          </a:p>
          <a:p>
            <a:r>
              <a:rPr lang="en-US" altLang="en-US" dirty="0">
                <a:solidFill>
                  <a:schemeClr val="tx2"/>
                </a:solidFill>
              </a:rPr>
              <a:t>Should Include: Living will,</a:t>
            </a:r>
            <a:r>
              <a:rPr lang="en-US" altLang="en-US" baseline="0" dirty="0">
                <a:solidFill>
                  <a:schemeClr val="tx2"/>
                </a:solidFill>
              </a:rPr>
              <a:t> </a:t>
            </a:r>
            <a:r>
              <a:rPr lang="en-US" altLang="en-US" dirty="0">
                <a:solidFill>
                  <a:schemeClr val="tx2"/>
                </a:solidFill>
              </a:rPr>
              <a:t>Medical (health care proxy),</a:t>
            </a:r>
            <a:r>
              <a:rPr lang="en-US" altLang="en-US" baseline="0" dirty="0">
                <a:solidFill>
                  <a:schemeClr val="tx2"/>
                </a:solidFill>
              </a:rPr>
              <a:t> </a:t>
            </a:r>
            <a:r>
              <a:rPr lang="en-US" altLang="en-US" dirty="0">
                <a:solidFill>
                  <a:schemeClr val="tx2"/>
                </a:solidFill>
              </a:rPr>
              <a:t> power of attorney</a:t>
            </a:r>
          </a:p>
          <a:p>
            <a:pPr marL="0" marR="0" lvl="1" indent="0" algn="l" defTabSz="914400" rtl="0" eaLnBrk="1" fontAlgn="auto" latinLnBrk="0" hangingPunct="1">
              <a:lnSpc>
                <a:spcPct val="100000"/>
              </a:lnSpc>
              <a:spcBef>
                <a:spcPct val="0"/>
              </a:spcBef>
              <a:spcAft>
                <a:spcPts val="0"/>
              </a:spcAft>
              <a:buClrTx/>
              <a:buSzTx/>
              <a:buFontTx/>
              <a:buNone/>
              <a:tabLst/>
              <a:defRPr/>
            </a:pPr>
            <a:endParaRPr lang="en-US" altLang="en-US" dirty="0">
              <a:solidFill>
                <a:schemeClr val="tx2"/>
              </a:solidFill>
            </a:endParaRPr>
          </a:p>
          <a:p>
            <a:pPr marL="0" lvl="1" eaLnBrk="1" hangingPunct="1">
              <a:spcBef>
                <a:spcPct val="0"/>
              </a:spcBef>
            </a:pPr>
            <a:endParaRPr lang="en-US" altLang="en-US" dirty="0"/>
          </a:p>
          <a:p>
            <a:pPr eaLnBrk="1" hangingPunct="1">
              <a:spcBef>
                <a:spcPct val="0"/>
              </a:spcBef>
            </a:pPr>
            <a:endParaRPr lang="en-US" altLang="en-US" dirty="0"/>
          </a:p>
          <a:p>
            <a:pPr>
              <a:lnSpc>
                <a:spcPct val="80000"/>
              </a:lnSpc>
            </a:pPr>
            <a:endParaRPr lang="en-US" sz="1200"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22BEA6C-2863-4531-B345-EFED484BE059}" type="slidenum">
              <a:rPr lang="en-US" altLang="en-US" sz="1200" smtClean="0"/>
              <a:pPr eaLnBrk="1" hangingPunct="1"/>
              <a:t>9</a:t>
            </a:fld>
            <a:endParaRPr lang="en-US" altLang="en-US" sz="1200"/>
          </a:p>
        </p:txBody>
      </p:sp>
    </p:spTree>
    <p:extLst>
      <p:ext uri="{BB962C8B-B14F-4D97-AF65-F5344CB8AC3E}">
        <p14:creationId xmlns:p14="http://schemas.microsoft.com/office/powerpoint/2010/main" val="404334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282846" y="1825625"/>
            <a:ext cx="8610598" cy="3966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2098623" y="889000"/>
            <a:ext cx="9794821" cy="80168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7289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p:cNvSpPr>
            <a:spLocks noGrp="1"/>
          </p:cNvSpPr>
          <p:nvPr>
            <p:ph idx="1"/>
          </p:nvPr>
        </p:nvSpPr>
        <p:spPr>
          <a:xfrm>
            <a:off x="3282846" y="1825625"/>
            <a:ext cx="8610598" cy="3966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p:cNvSpPr>
            <a:spLocks noGrp="1"/>
          </p:cNvSpPr>
          <p:nvPr>
            <p:ph type="title"/>
          </p:nvPr>
        </p:nvSpPr>
        <p:spPr>
          <a:xfrm>
            <a:off x="2098623" y="889000"/>
            <a:ext cx="9794821" cy="80168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2493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91317" y="1219201"/>
            <a:ext cx="10075084" cy="41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Slide Number Placeholder 3"/>
          <p:cNvSpPr>
            <a:spLocks noGrp="1"/>
          </p:cNvSpPr>
          <p:nvPr>
            <p:ph type="sldNum" sz="quarter" idx="10"/>
          </p:nvPr>
        </p:nvSpPr>
        <p:spPr>
          <a:xfrm>
            <a:off x="10657418" y="6473826"/>
            <a:ext cx="1109133" cy="365125"/>
          </a:xfrm>
          <a:prstGeom prst="rect">
            <a:avLst/>
          </a:prstGeom>
        </p:spPr>
        <p:txBody>
          <a:bodyPr/>
          <a:lstStyle>
            <a:lvl1pPr>
              <a:defRPr/>
            </a:lvl1pPr>
          </a:lstStyle>
          <a:p>
            <a:fld id="{66EBCFE1-6A43-B34E-8AA3-A657EA59317D}" type="slidenum">
              <a:rPr lang="en-US"/>
              <a:pPr/>
              <a:t>‹#›</a:t>
            </a:fld>
            <a:endParaRPr lang="en-US"/>
          </a:p>
        </p:txBody>
      </p:sp>
    </p:spTree>
    <p:extLst>
      <p:ext uri="{BB962C8B-B14F-4D97-AF65-F5344CB8AC3E}">
        <p14:creationId xmlns:p14="http://schemas.microsoft.com/office/powerpoint/2010/main" val="287876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098623" y="889000"/>
            <a:ext cx="9794821" cy="8016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82846" y="1825625"/>
            <a:ext cx="8610598" cy="3966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23076" y="183427"/>
            <a:ext cx="1994174" cy="570635"/>
          </a:xfrm>
          <a:prstGeom prst="rect">
            <a:avLst/>
          </a:prstGeom>
        </p:spPr>
      </p:pic>
    </p:spTree>
    <p:extLst>
      <p:ext uri="{BB962C8B-B14F-4D97-AF65-F5344CB8AC3E}">
        <p14:creationId xmlns:p14="http://schemas.microsoft.com/office/powerpoint/2010/main" val="3047215746"/>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7" r:id="rId3"/>
  </p:sldLayoutIdLst>
  <p:txStyles>
    <p:titleStyle>
      <a:lvl1pPr algn="l" defTabSz="914400" rtl="0" eaLnBrk="1" latinLnBrk="0" hangingPunct="1">
        <a:lnSpc>
          <a:spcPct val="90000"/>
        </a:lnSpc>
        <a:spcBef>
          <a:spcPct val="0"/>
        </a:spcBef>
        <a:buNone/>
        <a:defRPr sz="320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E98200"/>
        </a:buClr>
        <a:buFont typeface=".AppleSystemUIFont" charset="-120"/>
        <a:buChar char="-"/>
        <a:defRPr sz="2400" kern="1200">
          <a:solidFill>
            <a:srgbClr val="737172"/>
          </a:solidFill>
          <a:latin typeface="Arial"/>
          <a:ea typeface="+mn-ea"/>
          <a:cs typeface="Arial"/>
        </a:defRPr>
      </a:lvl1pPr>
      <a:lvl2pPr marL="409575" indent="-173038" algn="l" defTabSz="914400" rtl="0" eaLnBrk="1" latinLnBrk="0" hangingPunct="1">
        <a:lnSpc>
          <a:spcPct val="90000"/>
        </a:lnSpc>
        <a:spcBef>
          <a:spcPts val="500"/>
        </a:spcBef>
        <a:buFont typeface=".AppleSystemUIFont" charset="-120"/>
        <a:buChar char="-"/>
        <a:tabLst/>
        <a:defRPr sz="2000" kern="1200">
          <a:solidFill>
            <a:srgbClr val="737172"/>
          </a:solidFill>
          <a:latin typeface="Arial"/>
          <a:ea typeface="+mn-ea"/>
          <a:cs typeface="Arial"/>
        </a:defRPr>
      </a:lvl2pPr>
      <a:lvl3pPr marL="635000" indent="-174625" algn="l" defTabSz="914400" rtl="0" eaLnBrk="1" latinLnBrk="0" hangingPunct="1">
        <a:lnSpc>
          <a:spcPct val="90000"/>
        </a:lnSpc>
        <a:spcBef>
          <a:spcPts val="500"/>
        </a:spcBef>
        <a:buFont typeface=".AppleSystemUIFont" charset="-120"/>
        <a:buChar char="-"/>
        <a:tabLst/>
        <a:defRPr sz="1800" kern="1200">
          <a:solidFill>
            <a:srgbClr val="737172"/>
          </a:solidFill>
          <a:latin typeface="Arial"/>
          <a:ea typeface="+mn-ea"/>
          <a:cs typeface="Arial"/>
        </a:defRPr>
      </a:lvl3pPr>
      <a:lvl4pPr marL="858838" indent="-161925" algn="l" defTabSz="914400" rtl="0" eaLnBrk="1" latinLnBrk="0" hangingPunct="1">
        <a:lnSpc>
          <a:spcPct val="90000"/>
        </a:lnSpc>
        <a:spcBef>
          <a:spcPts val="500"/>
        </a:spcBef>
        <a:buFont typeface=".AppleSystemUIFont" charset="-120"/>
        <a:buChar char="-"/>
        <a:tabLst/>
        <a:defRPr sz="1600" kern="1200">
          <a:solidFill>
            <a:srgbClr val="737172"/>
          </a:solidFill>
          <a:latin typeface="Arial"/>
          <a:ea typeface="+mn-ea"/>
          <a:cs typeface="Arial"/>
        </a:defRPr>
      </a:lvl4pPr>
      <a:lvl5pPr marL="1031875" indent="-111125" algn="l" defTabSz="914400" rtl="0" eaLnBrk="1" latinLnBrk="0" hangingPunct="1">
        <a:lnSpc>
          <a:spcPct val="90000"/>
        </a:lnSpc>
        <a:spcBef>
          <a:spcPts val="500"/>
        </a:spcBef>
        <a:buFont typeface=".AppleSystemUIFont" charset="-120"/>
        <a:buChar char="-"/>
        <a:tabLst/>
        <a:defRPr sz="1400" kern="1200">
          <a:solidFill>
            <a:srgbClr val="737172"/>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41" y="1026330"/>
            <a:ext cx="2616327" cy="748665"/>
          </a:xfrm>
          <a:prstGeom prst="rect">
            <a:avLst/>
          </a:prstGeom>
        </p:spPr>
      </p:pic>
      <p:sp>
        <p:nvSpPr>
          <p:cNvPr id="7" name="Rectangle 6"/>
          <p:cNvSpPr/>
          <p:nvPr/>
        </p:nvSpPr>
        <p:spPr>
          <a:xfrm>
            <a:off x="4210962" y="3343306"/>
            <a:ext cx="3257623" cy="584775"/>
          </a:xfrm>
          <a:prstGeom prst="rect">
            <a:avLst/>
          </a:prstGeom>
        </p:spPr>
        <p:txBody>
          <a:bodyPr wrap="none">
            <a:spAutoFit/>
          </a:bodyPr>
          <a:lstStyle/>
          <a:p>
            <a:r>
              <a:rPr lang="en-US" sz="3200" b="1" dirty="0">
                <a:solidFill>
                  <a:schemeClr val="bg1"/>
                </a:solidFill>
                <a:latin typeface="Arial" charset="0"/>
                <a:ea typeface="Arial" charset="0"/>
                <a:cs typeface="Arial" charset="0"/>
              </a:rPr>
              <a:t>Estate Planning</a:t>
            </a:r>
          </a:p>
        </p:txBody>
      </p:sp>
      <p:sp>
        <p:nvSpPr>
          <p:cNvPr id="9" name="Rectangle 8"/>
          <p:cNvSpPr/>
          <p:nvPr/>
        </p:nvSpPr>
        <p:spPr>
          <a:xfrm>
            <a:off x="4168589" y="4193924"/>
            <a:ext cx="3763555" cy="461665"/>
          </a:xfrm>
          <a:prstGeom prst="rect">
            <a:avLst/>
          </a:prstGeom>
        </p:spPr>
        <p:txBody>
          <a:bodyPr wrap="square">
            <a:spAutoFit/>
          </a:bodyPr>
          <a:lstStyle/>
          <a:p>
            <a:r>
              <a:rPr lang="en-US" sz="2400" spc="-20" dirty="0">
                <a:solidFill>
                  <a:schemeClr val="bg1"/>
                </a:solidFill>
                <a:latin typeface="Arial" charset="0"/>
                <a:ea typeface="Arial" charset="0"/>
                <a:cs typeface="Arial" charset="0"/>
              </a:rPr>
              <a:t>Date: September 19, 2024 </a:t>
            </a:r>
            <a:endParaRPr lang="en-US" sz="2400" b="1" dirty="0">
              <a:solidFill>
                <a:schemeClr val="bg1"/>
              </a:solidFill>
              <a:latin typeface="Arial" charset="0"/>
              <a:ea typeface="Arial" charset="0"/>
              <a:cs typeface="Arial" charset="0"/>
            </a:endParaRPr>
          </a:p>
        </p:txBody>
      </p:sp>
      <p:sp>
        <p:nvSpPr>
          <p:cNvPr id="10" name="Rectangle 9"/>
          <p:cNvSpPr/>
          <p:nvPr/>
        </p:nvSpPr>
        <p:spPr>
          <a:xfrm>
            <a:off x="8438919" y="4193924"/>
            <a:ext cx="3459297" cy="461665"/>
          </a:xfrm>
          <a:prstGeom prst="rect">
            <a:avLst/>
          </a:prstGeom>
        </p:spPr>
        <p:txBody>
          <a:bodyPr wrap="square">
            <a:spAutoFit/>
          </a:bodyPr>
          <a:lstStyle/>
          <a:p>
            <a:r>
              <a:rPr lang="en-US" sz="2400" spc="-20" dirty="0">
                <a:solidFill>
                  <a:schemeClr val="bg1"/>
                </a:solidFill>
                <a:latin typeface="Arial" charset="0"/>
                <a:ea typeface="Arial" charset="0"/>
                <a:cs typeface="Arial" charset="0"/>
              </a:rPr>
              <a:t>Facilitator: Shari Carlson </a:t>
            </a:r>
            <a:endParaRPr lang="en-US" sz="2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9689127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a:solidFill>
                  <a:srgbClr val="FFFFFF"/>
                </a:solidFill>
              </a:rPr>
              <a:t>Types of Advance Directives: Hospital DNR</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marL="0" indent="0">
              <a:lnSpc>
                <a:spcPct val="100000"/>
              </a:lnSpc>
              <a:spcAft>
                <a:spcPts val="1200"/>
              </a:spcAft>
              <a:buClr>
                <a:srgbClr val="567299"/>
              </a:buClr>
              <a:buNone/>
            </a:pPr>
            <a:r>
              <a:rPr lang="en-US" sz="2600" b="1" dirty="0">
                <a:latin typeface="Arial" panose="020B0604020202020204" pitchFamily="34" charset="0"/>
                <a:ea typeface="ＭＳ Ｐゴシック" pitchFamily="34" charset="-128"/>
                <a:cs typeface="Arial" panose="020B0604020202020204" pitchFamily="34" charset="0"/>
              </a:rPr>
              <a:t>Hospital DNR</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DNR = Do Not Resuscitate (A type of advance directive)</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 request not to have cardiopulmonary resuscitation (CPR) if your heart stops or if you stop breathing</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DNR orders are accepted by doctors and hospitals in </a:t>
            </a:r>
            <a:br>
              <a:rPr lang="en-US" sz="2600" dirty="0">
                <a:latin typeface="Arial" panose="020B0604020202020204" pitchFamily="34" charset="0"/>
                <a:ea typeface="ＭＳ Ｐゴシック" pitchFamily="34" charset="-128"/>
                <a:cs typeface="Arial" panose="020B0604020202020204" pitchFamily="34" charset="0"/>
              </a:rPr>
            </a:br>
            <a:r>
              <a:rPr lang="en-US" sz="2600" dirty="0">
                <a:latin typeface="Arial" panose="020B0604020202020204" pitchFamily="34" charset="0"/>
                <a:ea typeface="ＭＳ Ｐゴシック" pitchFamily="34" charset="-128"/>
                <a:cs typeface="Arial" panose="020B0604020202020204" pitchFamily="34" charset="0"/>
              </a:rPr>
              <a:t>all states</a:t>
            </a:r>
          </a:p>
          <a:p>
            <a:pPr marL="0" indent="0">
              <a:lnSpc>
                <a:spcPct val="100000"/>
              </a:lnSpc>
              <a:buClr>
                <a:srgbClr val="567299"/>
              </a:buClr>
              <a:buNone/>
            </a:pPr>
            <a:br>
              <a:rPr lang="en-US" sz="2600" dirty="0">
                <a:latin typeface="Arial" panose="020B0604020202020204" pitchFamily="34" charset="0"/>
                <a:ea typeface="ＭＳ Ｐゴシック" pitchFamily="34" charset="-128"/>
                <a:cs typeface="Arial" panose="020B0604020202020204" pitchFamily="34" charset="0"/>
              </a:rPr>
            </a:br>
            <a:endParaRPr lang="en-US" sz="26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29737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normAutofit/>
          </a:bodyPr>
          <a:lstStyle/>
          <a:p>
            <a:r>
              <a:rPr lang="en-US" dirty="0">
                <a:solidFill>
                  <a:srgbClr val="FFFFFF"/>
                </a:solidFill>
              </a:rPr>
              <a:t>Tips for Preparing Advance Directives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gn="ctr" eaLnBrk="1" hangingPunct="1">
              <a:buFont typeface="Wingdings" pitchFamily="2" charset="2"/>
              <a:buNone/>
            </a:pPr>
            <a:endParaRPr lang="en-US" altLang="en-US" dirty="0">
              <a:solidFill>
                <a:schemeClr val="tx1"/>
              </a:solidFill>
              <a:ea typeface="ＭＳ Ｐゴシック" pitchFamily="34" charset="-128"/>
            </a:endParaRPr>
          </a:p>
          <a:p>
            <a:pPr algn="ctr" eaLnBrk="1" hangingPunct="1">
              <a:buFont typeface="Wingdings" pitchFamily="2" charset="2"/>
              <a:buNone/>
            </a:pPr>
            <a:endParaRPr lang="en-US" altLang="en-US" sz="4000" dirty="0">
              <a:solidFill>
                <a:schemeClr val="tx1"/>
              </a:solidFill>
              <a:ea typeface="ＭＳ Ｐゴシック" pitchFamily="34" charset="-128"/>
            </a:endParaRPr>
          </a:p>
        </p:txBody>
      </p:sp>
      <p:graphicFrame>
        <p:nvGraphicFramePr>
          <p:cNvPr id="4" name="Content Placeholder 1">
            <a:extLst>
              <a:ext uri="{FF2B5EF4-FFF2-40B4-BE49-F238E27FC236}">
                <a16:creationId xmlns:a16="http://schemas.microsoft.com/office/drawing/2014/main" id="{53462BF1-51C4-6F43-8C19-29606F4B586B}"/>
              </a:ext>
            </a:extLst>
          </p:cNvPr>
          <p:cNvGraphicFramePr>
            <a:graphicFrameLocks/>
          </p:cNvGraphicFramePr>
          <p:nvPr>
            <p:extLst>
              <p:ext uri="{D42A27DB-BD31-4B8C-83A1-F6EECF244321}">
                <p14:modId xmlns:p14="http://schemas.microsoft.com/office/powerpoint/2010/main" val="118780194"/>
              </p:ext>
            </p:extLst>
          </p:nvPr>
        </p:nvGraphicFramePr>
        <p:xfrm>
          <a:off x="3595014" y="2010002"/>
          <a:ext cx="7696200" cy="430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48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Estate Planning Terms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numCol="2">
            <a:noAutofit/>
          </a:bodyPr>
          <a:lstStyle/>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Beneficiary </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Joint Ownership </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Probate </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Testate</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 Intestate</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 Will </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 Estate</a:t>
            </a:r>
          </a:p>
          <a:p>
            <a:pPr>
              <a:lnSpc>
                <a:spcPct val="100000"/>
              </a:lnSpc>
              <a:spcAft>
                <a:spcPts val="1200"/>
              </a:spcAft>
              <a:buClr>
                <a:srgbClr val="567299"/>
              </a:buClr>
              <a:buFont typeface="Arial" panose="020B0604020202020204" pitchFamily="34" charset="0"/>
              <a:buChar char="•"/>
            </a:pPr>
            <a:endParaRPr lang="en-US" dirty="0">
              <a:latin typeface="Arial" panose="020B0604020202020204" pitchFamily="34" charset="0"/>
              <a:ea typeface="ＭＳ Ｐゴシック" pitchFamily="34" charset="-128"/>
              <a:cs typeface="Arial" panose="020B0604020202020204" pitchFamily="34" charset="0"/>
            </a:endParaRPr>
          </a:p>
          <a:p>
            <a:pPr>
              <a:lnSpc>
                <a:spcPct val="100000"/>
              </a:lnSpc>
              <a:spcAft>
                <a:spcPts val="1200"/>
              </a:spcAft>
              <a:buClr>
                <a:srgbClr val="567299"/>
              </a:buClr>
              <a:buFont typeface="Arial" panose="020B0604020202020204" pitchFamily="34" charset="0"/>
              <a:buChar char="•"/>
            </a:pPr>
            <a:endParaRPr lang="en-US" dirty="0">
              <a:latin typeface="Arial" panose="020B0604020202020204" pitchFamily="34" charset="0"/>
              <a:ea typeface="ＭＳ Ｐゴシック" pitchFamily="34" charset="-128"/>
              <a:cs typeface="Arial" panose="020B0604020202020204" pitchFamily="34" charset="0"/>
            </a:endParaRP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 Executor</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 Heir</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Guardianship</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Conservatorship</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Trust </a:t>
            </a:r>
          </a:p>
          <a:p>
            <a:pPr>
              <a:lnSpc>
                <a:spcPct val="100000"/>
              </a:lnSpc>
              <a:spcAft>
                <a:spcPts val="1200"/>
              </a:spcAft>
              <a:buClr>
                <a:srgbClr val="567299"/>
              </a:buClr>
              <a:buFont typeface="Arial" panose="020B0604020202020204" pitchFamily="34" charset="0"/>
              <a:buChar char="•"/>
            </a:pPr>
            <a:r>
              <a:rPr lang="en-US" dirty="0">
                <a:latin typeface="Arial" panose="020B0604020202020204" pitchFamily="34" charset="0"/>
                <a:ea typeface="ＭＳ Ｐゴシック" pitchFamily="34" charset="-128"/>
                <a:cs typeface="Arial" panose="020B0604020202020204" pitchFamily="34" charset="0"/>
              </a:rPr>
              <a:t>Trustee</a:t>
            </a:r>
          </a:p>
          <a:p>
            <a:pPr>
              <a:lnSpc>
                <a:spcPct val="100000"/>
              </a:lnSpc>
              <a:spcAft>
                <a:spcPts val="1200"/>
              </a:spcAft>
              <a:buClr>
                <a:srgbClr val="567299"/>
              </a:buClr>
              <a:buFont typeface="Arial" panose="020B0604020202020204" pitchFamily="34" charset="0"/>
              <a:buChar char="•"/>
            </a:pPr>
            <a:endParaRPr lang="en-US" sz="1800" dirty="0">
              <a:latin typeface="Arial" panose="020B0604020202020204" pitchFamily="34" charset="0"/>
              <a:ea typeface="ＭＳ Ｐゴシック" pitchFamily="34" charset="-128"/>
              <a:cs typeface="Arial" panose="020B0604020202020204" pitchFamily="34" charset="0"/>
            </a:endParaRPr>
          </a:p>
          <a:p>
            <a:pPr>
              <a:lnSpc>
                <a:spcPct val="100000"/>
              </a:lnSpc>
              <a:buClr>
                <a:srgbClr val="567299"/>
              </a:buClr>
              <a:buFont typeface="Arial" panose="020B0604020202020204" pitchFamily="34" charset="0"/>
              <a:buChar char="•"/>
            </a:pPr>
            <a:endParaRPr lang="en-US" sz="18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20595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Beneficiary</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ts val="332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The beneficiary is the person(s) or legal entity that receives assets upon the death of the owner</a:t>
            </a:r>
          </a:p>
          <a:p>
            <a:pPr>
              <a:lnSpc>
                <a:spcPts val="332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 beneficiary form instructs the financial institution who will receive your assets or benefits in the case of your death </a:t>
            </a:r>
          </a:p>
          <a:p>
            <a:pPr>
              <a:lnSpc>
                <a:spcPts val="332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Assets controlled by beneficiary forms include: insurance, 401K, IRA’s, annuities</a:t>
            </a:r>
          </a:p>
        </p:txBody>
      </p:sp>
    </p:spTree>
    <p:extLst>
      <p:ext uri="{BB962C8B-B14F-4D97-AF65-F5344CB8AC3E}">
        <p14:creationId xmlns:p14="http://schemas.microsoft.com/office/powerpoint/2010/main" val="411771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a:solidFill>
                  <a:srgbClr val="FFFFFF"/>
                </a:solidFill>
              </a:rPr>
              <a:t>Joint Ownership</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ts val="332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Assets, when jointly owned, have survivorship rights</a:t>
            </a:r>
          </a:p>
          <a:p>
            <a:pPr>
              <a:lnSpc>
                <a:spcPts val="332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All states have some version of joint ownership with survivorship, regarding real property</a:t>
            </a:r>
          </a:p>
          <a:p>
            <a:pPr>
              <a:lnSpc>
                <a:spcPts val="332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Joint ownership of bank accounts and investment accounts have survivorship rights also</a:t>
            </a:r>
          </a:p>
        </p:txBody>
      </p:sp>
    </p:spTree>
    <p:extLst>
      <p:ext uri="{BB962C8B-B14F-4D97-AF65-F5344CB8AC3E}">
        <p14:creationId xmlns:p14="http://schemas.microsoft.com/office/powerpoint/2010/main" val="233563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solidFill>
                  <a:srgbClr val="FFFFFF"/>
                </a:solidFill>
              </a:rPr>
              <a:t>Probate</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ct val="100000"/>
              </a:lnSpc>
              <a:spcAft>
                <a:spcPts val="8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Probate is the legal process of transferring the Estate property (real and personal) from the name of the decedent to the heirs</a:t>
            </a:r>
          </a:p>
          <a:p>
            <a:pPr>
              <a:lnSpc>
                <a:spcPct val="100000"/>
              </a:lnSpc>
              <a:spcAft>
                <a:spcPts val="8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This process is court supervised</a:t>
            </a:r>
          </a:p>
          <a:p>
            <a:pPr>
              <a:lnSpc>
                <a:spcPct val="100000"/>
              </a:lnSpc>
              <a:spcAft>
                <a:spcPts val="8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Must settle all debts and claims before distributing property</a:t>
            </a:r>
          </a:p>
          <a:p>
            <a:pPr>
              <a:lnSpc>
                <a:spcPct val="100000"/>
              </a:lnSpc>
              <a:spcAft>
                <a:spcPts val="8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Probate is required if the decedent passes testate (with a will) or intestate (without a will) </a:t>
            </a:r>
          </a:p>
        </p:txBody>
      </p:sp>
    </p:spTree>
    <p:extLst>
      <p:ext uri="{BB962C8B-B14F-4D97-AF65-F5344CB8AC3E}">
        <p14:creationId xmlns:p14="http://schemas.microsoft.com/office/powerpoint/2010/main" val="351690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Wills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4433430" cy="4572000"/>
          </a:xfrm>
        </p:spPr>
        <p:txBody>
          <a:bodyPr>
            <a:noAutofit/>
          </a:bodyPr>
          <a:lstStyle/>
          <a:p>
            <a:pPr>
              <a:lnSpc>
                <a:spcPct val="100000"/>
              </a:lnSpc>
              <a:spcAft>
                <a:spcPts val="600"/>
              </a:spcAft>
              <a:buClr>
                <a:srgbClr val="567299"/>
              </a:buClr>
              <a:buFont typeface="Arial" panose="020B0604020202020204" pitchFamily="34" charset="0"/>
              <a:buChar char="•"/>
            </a:pPr>
            <a:r>
              <a:rPr lang="en-US" sz="2200" dirty="0">
                <a:latin typeface="Arial" panose="020B0604020202020204" pitchFamily="34" charset="0"/>
                <a:ea typeface="ＭＳ Ｐゴシック" pitchFamily="34" charset="-128"/>
                <a:cs typeface="Arial" panose="020B0604020202020204" pitchFamily="34" charset="0"/>
              </a:rPr>
              <a:t>Who will get your assets when you die? (Does NOT supersede beneficiary forms)</a:t>
            </a:r>
          </a:p>
          <a:p>
            <a:pPr>
              <a:lnSpc>
                <a:spcPct val="100000"/>
              </a:lnSpc>
              <a:spcAft>
                <a:spcPts val="600"/>
              </a:spcAft>
              <a:buClr>
                <a:srgbClr val="567299"/>
              </a:buClr>
              <a:buFont typeface="Arial" panose="020B0604020202020204" pitchFamily="34" charset="0"/>
              <a:buChar char="•"/>
            </a:pPr>
            <a:r>
              <a:rPr lang="en-US" sz="2200" dirty="0">
                <a:latin typeface="Arial" panose="020B0604020202020204" pitchFamily="34" charset="0"/>
                <a:ea typeface="ＭＳ Ｐゴシック" pitchFamily="34" charset="-128"/>
                <a:cs typeface="Arial" panose="020B0604020202020204" pitchFamily="34" charset="0"/>
              </a:rPr>
              <a:t>If you do not have a will (intestate), who will decide how your assets are distributed, and will it be to your liking?</a:t>
            </a:r>
          </a:p>
          <a:p>
            <a:pPr>
              <a:lnSpc>
                <a:spcPct val="100000"/>
              </a:lnSpc>
              <a:spcAft>
                <a:spcPts val="600"/>
              </a:spcAft>
              <a:buClr>
                <a:srgbClr val="567299"/>
              </a:buClr>
              <a:buFont typeface="Arial" panose="020B0604020202020204" pitchFamily="34" charset="0"/>
              <a:buChar char="•"/>
            </a:pPr>
            <a:r>
              <a:rPr lang="en-US" sz="2200" dirty="0">
                <a:latin typeface="Arial" panose="020B0604020202020204" pitchFamily="34" charset="0"/>
                <a:ea typeface="ＭＳ Ｐゴシック" pitchFamily="34" charset="-128"/>
                <a:cs typeface="Arial" panose="020B0604020202020204" pitchFamily="34" charset="0"/>
              </a:rPr>
              <a:t>What happens when an estate goes through probate?</a:t>
            </a:r>
          </a:p>
          <a:p>
            <a:pPr>
              <a:lnSpc>
                <a:spcPct val="100000"/>
              </a:lnSpc>
              <a:spcAft>
                <a:spcPts val="600"/>
              </a:spcAft>
              <a:buClr>
                <a:srgbClr val="567299"/>
              </a:buClr>
              <a:buFont typeface="Arial" panose="020B0604020202020204" pitchFamily="34" charset="0"/>
              <a:buChar char="•"/>
            </a:pPr>
            <a:r>
              <a:rPr lang="en-US" sz="2200" dirty="0">
                <a:latin typeface="Arial" panose="020B0604020202020204" pitchFamily="34" charset="0"/>
                <a:ea typeface="ＭＳ Ｐゴシック" pitchFamily="34" charset="-128"/>
                <a:cs typeface="Arial" panose="020B0604020202020204" pitchFamily="34" charset="0"/>
              </a:rPr>
              <a:t>Tax implications</a:t>
            </a:r>
          </a:p>
        </p:txBody>
      </p:sp>
      <p:pic>
        <p:nvPicPr>
          <p:cNvPr id="4" name="Picture 4" descr="C:\Documents and Settings\Wendy Kaufman\Local Settings\Temporary Internet Files\Content.IE5\TWV323EL\MPj03092020000[1].jpg">
            <a:extLst>
              <a:ext uri="{FF2B5EF4-FFF2-40B4-BE49-F238E27FC236}">
                <a16:creationId xmlns:a16="http://schemas.microsoft.com/office/drawing/2014/main" id="{FFC38DB4-101D-2A4C-A300-345E55DFCC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0633" y="2221418"/>
            <a:ext cx="3119676" cy="2074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35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a:t>What Is </a:t>
            </a:r>
            <a:r>
              <a:rPr lang="en-US" altLang="en-US" dirty="0"/>
              <a:t>a Will Substitute?</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Pay On Death – POD</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Transfer On Death – TOD</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Joint accounts,  adult children, powers of attorney</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Beneficiary trust deeds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Considerations and how they differ from wills or trusts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Tax-deferred accounts: IRA, 401K, 403B, pensions</a:t>
            </a:r>
          </a:p>
        </p:txBody>
      </p:sp>
    </p:spTree>
    <p:extLst>
      <p:ext uri="{BB962C8B-B14F-4D97-AF65-F5344CB8AC3E}">
        <p14:creationId xmlns:p14="http://schemas.microsoft.com/office/powerpoint/2010/main" val="330665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Executor</a:t>
            </a:r>
            <a:endParaRPr lang="en-US" altLang="en-US" dirty="0">
              <a:ea typeface="ＭＳ Ｐゴシック" pitchFamily="34" charset="-128"/>
            </a:endParaRPr>
          </a:p>
        </p:txBody>
      </p:sp>
      <p:sp>
        <p:nvSpPr>
          <p:cNvPr id="5123" name="Content Placeholder 7"/>
          <p:cNvSpPr>
            <a:spLocks noGrp="1"/>
          </p:cNvSpPr>
          <p:nvPr>
            <p:ph idx="1"/>
          </p:nvPr>
        </p:nvSpPr>
        <p:spPr>
          <a:xfrm>
            <a:off x="4121728" y="2030784"/>
            <a:ext cx="3629866" cy="4572000"/>
          </a:xfrm>
        </p:spPr>
        <p:txBody>
          <a:bodyPr>
            <a:noAutofit/>
          </a:bodyPr>
          <a:lstStyle/>
          <a:p>
            <a:pPr marL="0" indent="0">
              <a:lnSpc>
                <a:spcPct val="100000"/>
              </a:lnSpc>
              <a:buClr>
                <a:srgbClr val="567299"/>
              </a:buClr>
              <a:buNone/>
            </a:pPr>
            <a:r>
              <a:rPr lang="en-US" sz="2000" dirty="0">
                <a:latin typeface="Arial" panose="020B0604020202020204" pitchFamily="34" charset="0"/>
                <a:ea typeface="ＭＳ Ｐゴシック" pitchFamily="34" charset="-128"/>
                <a:cs typeface="Arial" panose="020B0604020202020204" pitchFamily="34" charset="0"/>
              </a:rPr>
              <a:t>Executor is the party recognized by the probate court to supervise the settlement of the estate</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Collect and inventory decedents properties or assets, including determining fair market values</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Resolve any issues with creditors and pay administrative expenses</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Prepare and file tax returns</a:t>
            </a:r>
          </a:p>
          <a:p>
            <a:pPr>
              <a:lnSpc>
                <a:spcPct val="100000"/>
              </a:lnSpc>
              <a:buClr>
                <a:srgbClr val="567299"/>
              </a:buClr>
              <a:buFont typeface="Arial" panose="020B0604020202020204" pitchFamily="34" charset="0"/>
              <a:buChar char="•"/>
            </a:pPr>
            <a:endParaRPr lang="en-US" sz="2000" dirty="0">
              <a:latin typeface="Arial" panose="020B0604020202020204" pitchFamily="34" charset="0"/>
              <a:ea typeface="ＭＳ Ｐゴシック" pitchFamily="34" charset="-128"/>
              <a:cs typeface="Arial" panose="020B0604020202020204" pitchFamily="34" charset="0"/>
            </a:endParaRPr>
          </a:p>
        </p:txBody>
      </p:sp>
      <p:pic>
        <p:nvPicPr>
          <p:cNvPr id="4" name="Picture 2" descr="C:\Documents and Settings\Wendy Kaufman\Local Settings\Temporary Internet Files\Content.IE5\UJPHBHD4\MP900316868[1].jpg">
            <a:extLst>
              <a:ext uri="{FF2B5EF4-FFF2-40B4-BE49-F238E27FC236}">
                <a16:creationId xmlns:a16="http://schemas.microsoft.com/office/drawing/2014/main" id="{04101D98-EAAA-7449-9610-6C6FD8481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27" r="15635" b="-2"/>
          <a:stretch/>
        </p:blipFill>
        <p:spPr bwMode="auto">
          <a:xfrm>
            <a:off x="8070273" y="2030784"/>
            <a:ext cx="2710052" cy="2996827"/>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4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a:solidFill>
                  <a:srgbClr val="FFFFFF"/>
                </a:solidFill>
              </a:rPr>
              <a:t>Guardianship and Conservatorship</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marL="0" indent="0">
              <a:lnSpc>
                <a:spcPct val="100000"/>
              </a:lnSpc>
              <a:buClr>
                <a:srgbClr val="567299"/>
              </a:buClr>
              <a:buNone/>
            </a:pPr>
            <a:r>
              <a:rPr lang="en-US" b="1" dirty="0">
                <a:latin typeface="Arial" panose="020B0604020202020204" pitchFamily="34" charset="0"/>
                <a:ea typeface="ＭＳ Ｐゴシック" pitchFamily="34" charset="-128"/>
                <a:cs typeface="Arial" panose="020B0604020202020204" pitchFamily="34" charset="0"/>
              </a:rPr>
              <a:t>Guardianship</a:t>
            </a:r>
          </a:p>
          <a:p>
            <a:pPr>
              <a:lnSpc>
                <a:spcPct val="100000"/>
              </a:lnSpc>
              <a:buClr>
                <a:srgbClr val="567299"/>
              </a:buClr>
              <a:buFont typeface="Arial" panose="020B0604020202020204" pitchFamily="34" charset="0"/>
              <a:buChar char="•"/>
            </a:pPr>
            <a:r>
              <a:rPr lang="en-US" sz="2200" dirty="0">
                <a:latin typeface="Arial" panose="020B0604020202020204" pitchFamily="34" charset="0"/>
                <a:ea typeface="ＭＳ Ｐゴシック" pitchFamily="34" charset="-128"/>
                <a:cs typeface="Arial" panose="020B0604020202020204" pitchFamily="34" charset="0"/>
              </a:rPr>
              <a:t>Families with minor children, dependent seniors or adults with special needs will appoint caretakers for dependents</a:t>
            </a:r>
          </a:p>
          <a:p>
            <a:pPr>
              <a:lnSpc>
                <a:spcPct val="100000"/>
              </a:lnSpc>
              <a:buClr>
                <a:srgbClr val="567299"/>
              </a:buClr>
              <a:buFont typeface="Arial" panose="020B0604020202020204" pitchFamily="34" charset="0"/>
              <a:buChar char="•"/>
            </a:pPr>
            <a:r>
              <a:rPr lang="en-US" sz="2200" dirty="0">
                <a:latin typeface="Arial" panose="020B0604020202020204" pitchFamily="34" charset="0"/>
                <a:ea typeface="ＭＳ Ｐゴシック" pitchFamily="34" charset="-128"/>
                <a:cs typeface="Arial" panose="020B0604020202020204" pitchFamily="34" charset="0"/>
              </a:rPr>
              <a:t>In the absence of these instructions, the court will appoint a guardian</a:t>
            </a:r>
          </a:p>
          <a:p>
            <a:pPr>
              <a:lnSpc>
                <a:spcPct val="100000"/>
              </a:lnSpc>
              <a:buClr>
                <a:srgbClr val="567299"/>
              </a:buClr>
              <a:buFont typeface="Arial" panose="020B0604020202020204" pitchFamily="34" charset="0"/>
              <a:buChar char="•"/>
            </a:pPr>
            <a:endParaRPr lang="en-US" sz="2200"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r>
              <a:rPr lang="en-US" b="1" dirty="0">
                <a:latin typeface="Arial" panose="020B0604020202020204" pitchFamily="34" charset="0"/>
                <a:ea typeface="ＭＳ Ｐゴシック" pitchFamily="34" charset="-128"/>
                <a:cs typeface="Arial" panose="020B0604020202020204" pitchFamily="34" charset="0"/>
              </a:rPr>
              <a:t>Conservatorship</a:t>
            </a:r>
          </a:p>
          <a:p>
            <a:pPr>
              <a:lnSpc>
                <a:spcPct val="100000"/>
              </a:lnSpc>
              <a:buClr>
                <a:srgbClr val="567299"/>
              </a:buClr>
              <a:buFont typeface="Arial" panose="020B0604020202020204" pitchFamily="34" charset="0"/>
              <a:buChar char="•"/>
            </a:pPr>
            <a:r>
              <a:rPr lang="en-US" sz="2200" dirty="0">
                <a:latin typeface="Arial" panose="020B0604020202020204" pitchFamily="34" charset="0"/>
                <a:ea typeface="ＭＳ Ｐゴシック" pitchFamily="34" charset="-128"/>
                <a:cs typeface="Arial" panose="020B0604020202020204" pitchFamily="34" charset="0"/>
              </a:rPr>
              <a:t>A conservatorship is the creation of a trust or other financial document or account to pay for the needs of the individual for whom the guardianship is created</a:t>
            </a:r>
          </a:p>
          <a:p>
            <a:pPr>
              <a:lnSpc>
                <a:spcPct val="100000"/>
              </a:lnSpc>
              <a:buClr>
                <a:srgbClr val="567299"/>
              </a:buClr>
              <a:buFont typeface="Arial" panose="020B0604020202020204" pitchFamily="34" charset="0"/>
              <a:buChar char="•"/>
            </a:pPr>
            <a:endParaRPr lang="en-US" sz="2200" dirty="0">
              <a:latin typeface="Arial" panose="020B0604020202020204" pitchFamily="34" charset="0"/>
              <a:ea typeface="ＭＳ Ｐゴシック" pitchFamily="34" charset="-128"/>
              <a:cs typeface="Arial" panose="020B0604020202020204" pitchFamily="34" charset="0"/>
            </a:endParaRPr>
          </a:p>
          <a:p>
            <a:pPr>
              <a:lnSpc>
                <a:spcPct val="100000"/>
              </a:lnSpc>
              <a:buClr>
                <a:srgbClr val="567299"/>
              </a:buClr>
              <a:buFont typeface="Arial" panose="020B0604020202020204" pitchFamily="34" charset="0"/>
              <a:buChar char="•"/>
            </a:pPr>
            <a:endParaRPr lang="en-US" sz="22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15371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9"/>
          <p:cNvSpPr>
            <a:spLocks noGrp="1"/>
          </p:cNvSpPr>
          <p:nvPr>
            <p:ph type="title"/>
          </p:nvPr>
        </p:nvSpPr>
        <p:spPr>
          <a:xfrm>
            <a:off x="1743075" y="1256984"/>
            <a:ext cx="9881236" cy="814387"/>
          </a:xfrm>
        </p:spPr>
        <p:txBody>
          <a:bodyPr>
            <a:normAutofit fontScale="90000"/>
          </a:bodyPr>
          <a:lstStyle/>
          <a:p>
            <a:r>
              <a:rPr lang="en-US" dirty="0" err="1">
                <a:ea typeface="ＭＳ Ｐゴシック" charset="-128"/>
                <a:cs typeface="ＭＳ Ｐゴシック" charset="-128"/>
              </a:rPr>
              <a:t>CCA@YourService</a:t>
            </a:r>
            <a:r>
              <a:rPr lang="en-US" dirty="0">
                <a:ea typeface="ＭＳ Ｐゴシック" charset="-128"/>
                <a:cs typeface="ＭＳ Ｐゴシック" charset="-128"/>
              </a:rPr>
              <a:t>: </a:t>
            </a:r>
            <a:br>
              <a:rPr lang="en-US" dirty="0">
                <a:ea typeface="ＭＳ Ｐゴシック" charset="-128"/>
                <a:cs typeface="ＭＳ Ｐゴシック" charset="-128"/>
              </a:rPr>
            </a:br>
            <a:r>
              <a:rPr lang="en-US" dirty="0">
                <a:ea typeface="ＭＳ Ｐゴシック" charset="-128"/>
                <a:cs typeface="ＭＳ Ｐゴシック" charset="-128"/>
              </a:rPr>
              <a:t>How We Support Employees &amp; Family Members</a:t>
            </a:r>
            <a:br>
              <a:rPr lang="en-US" sz="2900" dirty="0">
                <a:ea typeface="ＭＳ Ｐゴシック" charset="-128"/>
                <a:cs typeface="ＭＳ Ｐゴシック" charset="-128"/>
              </a:rPr>
            </a:br>
            <a:r>
              <a:rPr lang="en-US" sz="2900" dirty="0">
                <a:ea typeface="ＭＳ Ｐゴシック" charset="-128"/>
                <a:cs typeface="ＭＳ Ｐゴシック" charset="-128"/>
              </a:rPr>
              <a:t>	</a:t>
            </a:r>
            <a:br>
              <a:rPr lang="en-US" sz="2900" dirty="0">
                <a:ea typeface="ＭＳ Ｐゴシック" charset="-128"/>
                <a:cs typeface="ＭＳ Ｐゴシック" charset="-128"/>
              </a:rPr>
            </a:br>
            <a:endParaRPr lang="en-US" sz="2900" dirty="0">
              <a:ea typeface="ＭＳ Ｐゴシック" charset="-128"/>
              <a:cs typeface="ＭＳ Ｐゴシック"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9" y="1842770"/>
            <a:ext cx="11791951" cy="4933145"/>
          </a:xfrm>
          <a:prstGeom prst="rect">
            <a:avLst/>
          </a:prstGeom>
        </p:spPr>
      </p:pic>
    </p:spTree>
    <p:extLst>
      <p:ext uri="{BB962C8B-B14F-4D97-AF65-F5344CB8AC3E}">
        <p14:creationId xmlns:p14="http://schemas.microsoft.com/office/powerpoint/2010/main" val="315690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solidFill>
                  <a:srgbClr val="FFFFFF"/>
                </a:solidFill>
              </a:rPr>
              <a:t>Trust Options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marL="0" indent="0" algn="ctr">
              <a:lnSpc>
                <a:spcPct val="100000"/>
              </a:lnSpc>
              <a:buClr>
                <a:srgbClr val="567299"/>
              </a:buClr>
              <a:buNone/>
            </a:pPr>
            <a:r>
              <a:rPr lang="en-US" sz="2300" dirty="0">
                <a:latin typeface="Arial" panose="020B0604020202020204" pitchFamily="34" charset="0"/>
                <a:ea typeface="ＭＳ Ｐゴシック" pitchFamily="34" charset="-128"/>
                <a:cs typeface="Arial" panose="020B0604020202020204" pitchFamily="34" charset="0"/>
              </a:rPr>
              <a:t>All trusts are governed by state law and keep affairs private.</a:t>
            </a:r>
          </a:p>
          <a:p>
            <a:pPr marL="0" indent="0">
              <a:lnSpc>
                <a:spcPct val="100000"/>
              </a:lnSpc>
              <a:buClr>
                <a:srgbClr val="567299"/>
              </a:buClr>
              <a:buNone/>
            </a:pPr>
            <a:endParaRPr lang="en-US" sz="2000" b="1"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r>
              <a:rPr lang="en-US" sz="2000" b="1" dirty="0">
                <a:latin typeface="Arial" panose="020B0604020202020204" pitchFamily="34" charset="0"/>
                <a:ea typeface="ＭＳ Ｐゴシック" pitchFamily="34" charset="-128"/>
                <a:cs typeface="Arial" panose="020B0604020202020204" pitchFamily="34" charset="0"/>
              </a:rPr>
              <a:t>Revocable Trust</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Grantor and trustee are the same person and can provide for successor trustee under certain circumstances </a:t>
            </a:r>
          </a:p>
          <a:p>
            <a:pPr marL="0" indent="0">
              <a:lnSpc>
                <a:spcPct val="100000"/>
              </a:lnSpc>
              <a:buClr>
                <a:srgbClr val="567299"/>
              </a:buClr>
              <a:buNone/>
            </a:pPr>
            <a:r>
              <a:rPr lang="en-US" sz="2000" b="1" dirty="0">
                <a:latin typeface="Arial" panose="020B0604020202020204" pitchFamily="34" charset="0"/>
                <a:ea typeface="ＭＳ Ｐゴシック" pitchFamily="34" charset="-128"/>
                <a:cs typeface="Arial" panose="020B0604020202020204" pitchFamily="34" charset="0"/>
              </a:rPr>
              <a:t>Irrevocable Trust </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Assets deposited into trust are not part of the estate</a:t>
            </a:r>
          </a:p>
          <a:p>
            <a:pPr marL="0" indent="0">
              <a:lnSpc>
                <a:spcPct val="100000"/>
              </a:lnSpc>
              <a:buClr>
                <a:srgbClr val="567299"/>
              </a:buClr>
              <a:buNone/>
            </a:pPr>
            <a:r>
              <a:rPr lang="en-US" sz="2000" b="1" dirty="0">
                <a:latin typeface="Arial" panose="020B0604020202020204" pitchFamily="34" charset="0"/>
                <a:ea typeface="ＭＳ Ｐゴシック" pitchFamily="34" charset="-128"/>
                <a:cs typeface="Arial" panose="020B0604020202020204" pitchFamily="34" charset="0"/>
              </a:rPr>
              <a:t>Testamentary Trust</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Used by married couples, partners or significant others to delay probate until the death of the last person</a:t>
            </a:r>
          </a:p>
        </p:txBody>
      </p:sp>
    </p:spTree>
    <p:extLst>
      <p:ext uri="{BB962C8B-B14F-4D97-AF65-F5344CB8AC3E}">
        <p14:creationId xmlns:p14="http://schemas.microsoft.com/office/powerpoint/2010/main" val="407219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a:solidFill>
                  <a:srgbClr val="FFFFFF"/>
                </a:solidFill>
              </a:rPr>
              <a:t>Various Options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numCol="2">
            <a:noAutofit/>
          </a:bodyPr>
          <a:lstStyle/>
          <a:p>
            <a:pPr marL="0" indent="0" algn="ctr">
              <a:lnSpc>
                <a:spcPct val="100000"/>
              </a:lnSpc>
              <a:buClr>
                <a:srgbClr val="567299"/>
              </a:buClr>
              <a:buNone/>
            </a:pPr>
            <a:r>
              <a:rPr lang="en-US" sz="2600" b="1" u="sng" dirty="0">
                <a:latin typeface="Arial" panose="020B0604020202020204" pitchFamily="34" charset="0"/>
                <a:ea typeface="ＭＳ Ｐゴシック" pitchFamily="34" charset="-128"/>
                <a:cs typeface="Arial" panose="020B0604020202020204" pitchFamily="34" charset="0"/>
              </a:rPr>
              <a:t>Pros</a:t>
            </a:r>
          </a:p>
          <a:p>
            <a:pPr marL="0" indent="0">
              <a:lnSpc>
                <a:spcPct val="100000"/>
              </a:lnSpc>
              <a:buClr>
                <a:srgbClr val="567299"/>
              </a:buClr>
              <a:buNone/>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r>
              <a:rPr lang="en-US" sz="2000" b="1" dirty="0">
                <a:latin typeface="Arial" panose="020B0604020202020204" pitchFamily="34" charset="0"/>
                <a:ea typeface="ＭＳ Ｐゴシック" pitchFamily="34" charset="-128"/>
                <a:cs typeface="Arial" panose="020B0604020202020204" pitchFamily="34" charset="0"/>
              </a:rPr>
              <a:t>Basic Will:</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Simple, low-cost</a:t>
            </a:r>
          </a:p>
          <a:p>
            <a:pPr marL="0" indent="0">
              <a:lnSpc>
                <a:spcPct val="100000"/>
              </a:lnSpc>
              <a:buClr>
                <a:srgbClr val="567299"/>
              </a:buClr>
              <a:buNone/>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r>
              <a:rPr lang="en-US" sz="2000" b="1" dirty="0">
                <a:latin typeface="Arial" panose="020B0604020202020204" pitchFamily="34" charset="0"/>
                <a:ea typeface="ＭＳ Ｐゴシック" pitchFamily="34" charset="-128"/>
                <a:cs typeface="Arial" panose="020B0604020202020204" pitchFamily="34" charset="0"/>
              </a:rPr>
              <a:t>Trust:</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Can be customized </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Provides protection from collections, in some cases</a:t>
            </a:r>
          </a:p>
          <a:p>
            <a:pPr marL="0" indent="0">
              <a:lnSpc>
                <a:spcPct val="100000"/>
              </a:lnSpc>
              <a:buClr>
                <a:srgbClr val="567299"/>
              </a:buClr>
              <a:buNone/>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endParaRPr lang="en-US" sz="2000" dirty="0">
              <a:latin typeface="Arial" panose="020B0604020202020204" pitchFamily="34" charset="0"/>
              <a:ea typeface="ＭＳ Ｐゴシック" pitchFamily="34" charset="-128"/>
              <a:cs typeface="Arial" panose="020B0604020202020204" pitchFamily="34" charset="0"/>
            </a:endParaRPr>
          </a:p>
          <a:p>
            <a:pPr algn="ctr" eaLnBrk="1" hangingPunct="1">
              <a:buFont typeface="Wingdings" pitchFamily="2" charset="2"/>
              <a:buNone/>
            </a:pPr>
            <a:endParaRPr lang="en-US" altLang="en-US" sz="2000" dirty="0">
              <a:ea typeface="ＭＳ Ｐゴシック" pitchFamily="34" charset="-128"/>
            </a:endParaRPr>
          </a:p>
          <a:p>
            <a:pPr algn="ctr" eaLnBrk="1" hangingPunct="1">
              <a:buFont typeface="Wingdings" pitchFamily="2" charset="2"/>
              <a:buNone/>
            </a:pPr>
            <a:r>
              <a:rPr lang="en-US" altLang="en-US" sz="2600" b="1" u="sng" dirty="0">
                <a:ea typeface="ＭＳ Ｐゴシック" pitchFamily="34" charset="-128"/>
              </a:rPr>
              <a:t>Cons</a:t>
            </a:r>
          </a:p>
          <a:p>
            <a:pPr algn="ctr" eaLnBrk="1" hangingPunct="1">
              <a:buFont typeface="Wingdings" pitchFamily="2" charset="2"/>
              <a:buNone/>
            </a:pPr>
            <a:endParaRPr lang="en-US" altLang="en-US" sz="2000" dirty="0">
              <a:ea typeface="ＭＳ Ｐゴシック" pitchFamily="34" charset="-128"/>
            </a:endParaRPr>
          </a:p>
          <a:p>
            <a:pPr marL="0" indent="0">
              <a:lnSpc>
                <a:spcPct val="100000"/>
              </a:lnSpc>
              <a:buClr>
                <a:srgbClr val="567299"/>
              </a:buClr>
              <a:buNone/>
            </a:pPr>
            <a:r>
              <a:rPr lang="en-US" sz="2000" b="1" dirty="0">
                <a:latin typeface="Arial" panose="020B0604020202020204" pitchFamily="34" charset="0"/>
                <a:ea typeface="ＭＳ Ｐゴシック" pitchFamily="34" charset="-128"/>
                <a:cs typeface="Arial" panose="020B0604020202020204" pitchFamily="34" charset="0"/>
              </a:rPr>
              <a:t>Basic Will:</a:t>
            </a:r>
          </a:p>
          <a:p>
            <a:pPr>
              <a:lnSpc>
                <a:spcPct val="100000"/>
              </a:lnSpc>
              <a:buClr>
                <a:srgbClr val="567299"/>
              </a:buClr>
              <a:buFont typeface="Arial" panose="020B0604020202020204" pitchFamily="34" charset="0"/>
              <a:buChar char="•"/>
            </a:pPr>
            <a:r>
              <a:rPr lang="en-US" sz="2000" dirty="0">
                <a:latin typeface="Arial" panose="020B0604020202020204" pitchFamily="34" charset="0"/>
                <a:ea typeface="ＭＳ Ｐゴシック" pitchFamily="34" charset="-128"/>
                <a:cs typeface="Arial" panose="020B0604020202020204" pitchFamily="34" charset="0"/>
              </a:rPr>
              <a:t>May not be sufficient if you have children</a:t>
            </a:r>
          </a:p>
          <a:p>
            <a:pPr>
              <a:lnSpc>
                <a:spcPct val="100000"/>
              </a:lnSpc>
              <a:buClr>
                <a:srgbClr val="567299"/>
              </a:buClr>
              <a:buNone/>
            </a:pPr>
            <a:endParaRPr lang="en-US" altLang="en-US" sz="2000" dirty="0">
              <a:latin typeface="Arial" panose="020B0604020202020204" pitchFamily="34" charset="0"/>
              <a:ea typeface="ＭＳ Ｐゴシック" pitchFamily="34" charset="-128"/>
              <a:cs typeface="Arial" panose="020B0604020202020204" pitchFamily="34" charset="0"/>
            </a:endParaRPr>
          </a:p>
          <a:p>
            <a:pPr>
              <a:lnSpc>
                <a:spcPct val="100000"/>
              </a:lnSpc>
              <a:buClr>
                <a:srgbClr val="567299"/>
              </a:buClr>
              <a:buNone/>
            </a:pPr>
            <a:r>
              <a:rPr lang="en-US" altLang="en-US" sz="2000" b="1" dirty="0">
                <a:latin typeface="Arial" panose="020B0604020202020204" pitchFamily="34" charset="0"/>
                <a:ea typeface="ＭＳ Ｐゴシック" pitchFamily="34" charset="-128"/>
                <a:cs typeface="Arial" panose="020B0604020202020204" pitchFamily="34" charset="0"/>
              </a:rPr>
              <a:t>Trust:</a:t>
            </a:r>
          </a:p>
          <a:p>
            <a:pPr>
              <a:lnSpc>
                <a:spcPct val="100000"/>
              </a:lnSpc>
              <a:buClr>
                <a:srgbClr val="567299"/>
              </a:buClr>
              <a:buFont typeface="Arial" panose="020B0604020202020204" pitchFamily="34" charset="0"/>
              <a:buChar char="•"/>
            </a:pPr>
            <a:r>
              <a:rPr lang="en-US" altLang="en-US" sz="2000" dirty="0">
                <a:latin typeface="Arial" panose="020B0604020202020204" pitchFamily="34" charset="0"/>
                <a:ea typeface="ＭＳ Ｐゴシック" pitchFamily="34" charset="-128"/>
                <a:cs typeface="Arial" panose="020B0604020202020204" pitchFamily="34" charset="0"/>
              </a:rPr>
              <a:t>May be expensive</a:t>
            </a:r>
          </a:p>
          <a:p>
            <a:pPr>
              <a:lnSpc>
                <a:spcPct val="100000"/>
              </a:lnSpc>
              <a:buClr>
                <a:srgbClr val="567299"/>
              </a:buClr>
              <a:buFont typeface="Arial" panose="020B0604020202020204" pitchFamily="34" charset="0"/>
              <a:buChar char="•"/>
            </a:pPr>
            <a:r>
              <a:rPr lang="en-US" altLang="en-US" sz="2000" dirty="0">
                <a:latin typeface="Arial" panose="020B0604020202020204" pitchFamily="34" charset="0"/>
                <a:ea typeface="ＭＳ Ｐゴシック" pitchFamily="34" charset="-128"/>
                <a:cs typeface="Arial" panose="020B0604020202020204" pitchFamily="34" charset="0"/>
              </a:rPr>
              <a:t>Can limit your options in the future </a:t>
            </a:r>
          </a:p>
          <a:p>
            <a:pPr algn="ctr" eaLnBrk="1" hangingPunct="1">
              <a:buFont typeface="Wingdings" pitchFamily="2" charset="2"/>
              <a:buNone/>
            </a:pPr>
            <a:endParaRPr lang="en-US" altLang="en-US" sz="2000" dirty="0">
              <a:ea typeface="ＭＳ Ｐゴシック" pitchFamily="34" charset="-128"/>
            </a:endParaRPr>
          </a:p>
          <a:p>
            <a:pPr algn="ctr" eaLnBrk="1" hangingPunct="1">
              <a:buFont typeface="Wingdings" pitchFamily="2" charset="2"/>
              <a:buNone/>
            </a:pPr>
            <a:endParaRPr lang="en-US" altLang="en-US" sz="4000" dirty="0">
              <a:ea typeface="ＭＳ Ｐゴシック" pitchFamily="34" charset="-128"/>
            </a:endParaRPr>
          </a:p>
        </p:txBody>
      </p:sp>
    </p:spTree>
    <p:extLst>
      <p:ext uri="{BB962C8B-B14F-4D97-AF65-F5344CB8AC3E}">
        <p14:creationId xmlns:p14="http://schemas.microsoft.com/office/powerpoint/2010/main" val="122086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Cost</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How much will it cost?</a:t>
            </a:r>
          </a:p>
          <a:p>
            <a:pPr lvl="1">
              <a:lnSpc>
                <a:spcPct val="100000"/>
              </a:lnSpc>
              <a:spcAft>
                <a:spcPts val="1200"/>
              </a:spcAft>
              <a:buClr>
                <a:srgbClr val="567299"/>
              </a:buClr>
              <a:buFont typeface="System Font Regular"/>
              <a:buChar char="-"/>
            </a:pPr>
            <a:r>
              <a:rPr lang="en-US" sz="2200" dirty="0">
                <a:latin typeface="Arial" panose="020B0604020202020204" pitchFamily="34" charset="0"/>
                <a:ea typeface="ＭＳ Ｐゴシック" pitchFamily="34" charset="-128"/>
                <a:cs typeface="Arial" panose="020B0604020202020204" pitchFamily="34" charset="0"/>
              </a:rPr>
              <a:t>Basic Will				</a:t>
            </a:r>
          </a:p>
          <a:p>
            <a:pPr lvl="1">
              <a:lnSpc>
                <a:spcPct val="100000"/>
              </a:lnSpc>
              <a:spcAft>
                <a:spcPts val="1200"/>
              </a:spcAft>
              <a:buClr>
                <a:srgbClr val="567299"/>
              </a:buClr>
              <a:buFont typeface="System Font Regular"/>
              <a:buChar char="-"/>
            </a:pPr>
            <a:r>
              <a:rPr lang="en-US" sz="2200" dirty="0">
                <a:latin typeface="Arial" panose="020B0604020202020204" pitchFamily="34" charset="0"/>
                <a:ea typeface="ＭＳ Ｐゴシック" pitchFamily="34" charset="-128"/>
                <a:cs typeface="Arial" panose="020B0604020202020204" pitchFamily="34" charset="0"/>
              </a:rPr>
              <a:t>Health Care Proxy			</a:t>
            </a:r>
          </a:p>
          <a:p>
            <a:pPr lvl="1">
              <a:lnSpc>
                <a:spcPct val="100000"/>
              </a:lnSpc>
              <a:spcAft>
                <a:spcPts val="1200"/>
              </a:spcAft>
              <a:buClr>
                <a:srgbClr val="567299"/>
              </a:buClr>
              <a:buFont typeface="System Font Regular"/>
              <a:buChar char="-"/>
            </a:pPr>
            <a:r>
              <a:rPr lang="en-US" sz="2200" dirty="0">
                <a:latin typeface="Arial" panose="020B0604020202020204" pitchFamily="34" charset="0"/>
                <a:ea typeface="ＭＳ Ｐゴシック" pitchFamily="34" charset="-128"/>
                <a:cs typeface="Arial" panose="020B0604020202020204" pitchFamily="34" charset="0"/>
              </a:rPr>
              <a:t>Power of Attorney		</a:t>
            </a:r>
          </a:p>
          <a:p>
            <a:pPr lvl="1">
              <a:lnSpc>
                <a:spcPct val="100000"/>
              </a:lnSpc>
              <a:spcAft>
                <a:spcPts val="1200"/>
              </a:spcAft>
              <a:buClr>
                <a:srgbClr val="567299"/>
              </a:buClr>
              <a:buFont typeface="System Font Regular"/>
              <a:buChar char="-"/>
            </a:pPr>
            <a:r>
              <a:rPr lang="en-US" sz="2200" dirty="0">
                <a:latin typeface="Arial" panose="020B0604020202020204" pitchFamily="34" charset="0"/>
                <a:ea typeface="ＭＳ Ｐゴシック" pitchFamily="34" charset="-128"/>
                <a:cs typeface="Arial" panose="020B0604020202020204" pitchFamily="34" charset="0"/>
              </a:rPr>
              <a:t>Complex Estate Planning	</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May vary depending on where you live</a:t>
            </a:r>
          </a:p>
        </p:txBody>
      </p:sp>
    </p:spTree>
    <p:extLst>
      <p:ext uri="{BB962C8B-B14F-4D97-AF65-F5344CB8AC3E}">
        <p14:creationId xmlns:p14="http://schemas.microsoft.com/office/powerpoint/2010/main" val="165771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Documentation Safekeeping</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ct val="150000"/>
              </a:lnSpc>
              <a:spcAft>
                <a:spcPts val="1200"/>
              </a:spcAft>
              <a:buClr>
                <a:srgbClr val="567299"/>
              </a:buClr>
              <a:buFont typeface="Arial" panose="020B0604020202020204" pitchFamily="34" charset="0"/>
              <a:buChar char="•"/>
            </a:pPr>
            <a:r>
              <a:rPr lang="en-US" sz="3000" dirty="0">
                <a:latin typeface="Arial" panose="020B0604020202020204" pitchFamily="34" charset="0"/>
                <a:ea typeface="ＭＳ Ｐゴシック" pitchFamily="34" charset="-128"/>
                <a:cs typeface="Arial" panose="020B0604020202020204" pitchFamily="34" charset="0"/>
              </a:rPr>
              <a:t>Lawyer</a:t>
            </a:r>
          </a:p>
          <a:p>
            <a:pPr>
              <a:lnSpc>
                <a:spcPct val="150000"/>
              </a:lnSpc>
              <a:spcAft>
                <a:spcPts val="1200"/>
              </a:spcAft>
              <a:buClr>
                <a:srgbClr val="567299"/>
              </a:buClr>
              <a:buFont typeface="Arial" panose="020B0604020202020204" pitchFamily="34" charset="0"/>
              <a:buChar char="•"/>
            </a:pPr>
            <a:r>
              <a:rPr lang="en-US" sz="3000" dirty="0">
                <a:latin typeface="Arial" panose="020B0604020202020204" pitchFamily="34" charset="0"/>
                <a:ea typeface="ＭＳ Ｐゴシック" pitchFamily="34" charset="-128"/>
                <a:cs typeface="Arial" panose="020B0604020202020204" pitchFamily="34" charset="0"/>
              </a:rPr>
              <a:t>Spouse or partner</a:t>
            </a:r>
          </a:p>
          <a:p>
            <a:pPr>
              <a:lnSpc>
                <a:spcPct val="150000"/>
              </a:lnSpc>
              <a:spcAft>
                <a:spcPts val="1200"/>
              </a:spcAft>
              <a:buClr>
                <a:srgbClr val="567299"/>
              </a:buClr>
              <a:buFont typeface="Arial" panose="020B0604020202020204" pitchFamily="34" charset="0"/>
              <a:buChar char="•"/>
            </a:pPr>
            <a:r>
              <a:rPr lang="en-US" sz="3000" dirty="0">
                <a:latin typeface="Arial" panose="020B0604020202020204" pitchFamily="34" charset="0"/>
                <a:ea typeface="ＭＳ Ｐゴシック" pitchFamily="34" charset="-128"/>
                <a:cs typeface="Arial" panose="020B0604020202020204" pitchFamily="34" charset="0"/>
              </a:rPr>
              <a:t>Safe deposit box</a:t>
            </a:r>
          </a:p>
          <a:p>
            <a:pPr>
              <a:lnSpc>
                <a:spcPct val="150000"/>
              </a:lnSpc>
              <a:spcAft>
                <a:spcPts val="1200"/>
              </a:spcAft>
              <a:buClr>
                <a:srgbClr val="567299"/>
              </a:buClr>
              <a:buFont typeface="Arial" panose="020B0604020202020204" pitchFamily="34" charset="0"/>
              <a:buChar char="•"/>
            </a:pPr>
            <a:r>
              <a:rPr lang="en-US" sz="3000" dirty="0">
                <a:latin typeface="Arial" panose="020B0604020202020204" pitchFamily="34" charset="0"/>
                <a:ea typeface="ＭＳ Ｐゴシック" pitchFamily="34" charset="-128"/>
                <a:cs typeface="Arial" panose="020B0604020202020204" pitchFamily="34" charset="0"/>
              </a:rPr>
              <a:t>Trusted third person</a:t>
            </a:r>
          </a:p>
        </p:txBody>
      </p:sp>
      <p:pic>
        <p:nvPicPr>
          <p:cNvPr id="4" name="Picture 6" descr="C:\Documents and Settings\Wendy Kaufman\Local Settings\Temporary Internet Files\Content.IE5\LSDODMAV\MPj04140490000[1].jpg">
            <a:extLst>
              <a:ext uri="{FF2B5EF4-FFF2-40B4-BE49-F238E27FC236}">
                <a16:creationId xmlns:a16="http://schemas.microsoft.com/office/drawing/2014/main" id="{1C140A57-3524-0249-8B94-B7197A2672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1322"/>
          <a:stretch/>
        </p:blipFill>
        <p:spPr bwMode="auto">
          <a:xfrm>
            <a:off x="7910433" y="2010002"/>
            <a:ext cx="2900934" cy="4288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4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a:solidFill>
                  <a:srgbClr val="FFFFFF"/>
                </a:solidFill>
              </a:rPr>
              <a:t>Resources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numCol="1">
            <a:noAutofit/>
          </a:bodyPr>
          <a:lstStyle/>
          <a:p>
            <a:pPr marL="0" indent="0" algn="ctr">
              <a:lnSpc>
                <a:spcPct val="100000"/>
              </a:lnSpc>
              <a:spcAft>
                <a:spcPts val="1200"/>
              </a:spcAft>
              <a:buClr>
                <a:srgbClr val="567299"/>
              </a:buClr>
              <a:buNone/>
            </a:pPr>
            <a:endParaRPr lang="en-US" altLang="en-US" sz="2200" dirty="0">
              <a:latin typeface="Arial" panose="020B0604020202020204" pitchFamily="34" charset="0"/>
              <a:ea typeface="ＭＳ Ｐゴシック" pitchFamily="34" charset="-128"/>
              <a:cs typeface="Arial" panose="020B0604020202020204" pitchFamily="34" charset="0"/>
            </a:endParaRPr>
          </a:p>
          <a:p>
            <a:pPr marL="0" indent="0" algn="ctr">
              <a:lnSpc>
                <a:spcPct val="100000"/>
              </a:lnSpc>
              <a:spcAft>
                <a:spcPts val="1200"/>
              </a:spcAft>
              <a:buClr>
                <a:srgbClr val="567299"/>
              </a:buClr>
              <a:buNone/>
            </a:pPr>
            <a:r>
              <a:rPr lang="en-US" altLang="en-US" sz="2200" dirty="0" err="1">
                <a:latin typeface="Arial" panose="020B0604020202020204" pitchFamily="34" charset="0"/>
                <a:ea typeface="ＭＳ Ｐゴシック" pitchFamily="34" charset="-128"/>
                <a:cs typeface="Arial" panose="020B0604020202020204" pitchFamily="34" charset="0"/>
              </a:rPr>
              <a:t>www.aha.org</a:t>
            </a:r>
            <a:r>
              <a:rPr lang="en-US" altLang="en-US" sz="2200" dirty="0">
                <a:latin typeface="Arial" panose="020B0604020202020204" pitchFamily="34" charset="0"/>
                <a:ea typeface="ＭＳ Ｐゴシック" pitchFamily="34" charset="-128"/>
                <a:cs typeface="Arial" panose="020B0604020202020204" pitchFamily="34" charset="0"/>
              </a:rPr>
              <a:t> </a:t>
            </a:r>
          </a:p>
          <a:p>
            <a:pPr marL="0" indent="0" algn="ctr">
              <a:lnSpc>
                <a:spcPct val="100000"/>
              </a:lnSpc>
              <a:spcAft>
                <a:spcPts val="1200"/>
              </a:spcAft>
              <a:buClr>
                <a:srgbClr val="567299"/>
              </a:buClr>
              <a:buNone/>
            </a:pPr>
            <a:r>
              <a:rPr lang="en-US" altLang="en-US" sz="2200" dirty="0" err="1">
                <a:latin typeface="Arial" panose="020B0604020202020204" pitchFamily="34" charset="0"/>
                <a:ea typeface="ＭＳ Ｐゴシック" pitchFamily="34" charset="-128"/>
                <a:cs typeface="Arial" panose="020B0604020202020204" pitchFamily="34" charset="0"/>
              </a:rPr>
              <a:t>www.aafp.org</a:t>
            </a:r>
            <a:endParaRPr lang="en-US" altLang="en-US" sz="2200" dirty="0">
              <a:latin typeface="Arial" panose="020B0604020202020204" pitchFamily="34" charset="0"/>
              <a:ea typeface="ＭＳ Ｐゴシック" pitchFamily="34" charset="-128"/>
              <a:cs typeface="Arial" panose="020B0604020202020204" pitchFamily="34" charset="0"/>
            </a:endParaRPr>
          </a:p>
          <a:p>
            <a:pPr marL="0" indent="0" algn="ctr">
              <a:lnSpc>
                <a:spcPct val="100000"/>
              </a:lnSpc>
              <a:spcAft>
                <a:spcPts val="1200"/>
              </a:spcAft>
              <a:buClr>
                <a:srgbClr val="567299"/>
              </a:buClr>
              <a:buNone/>
            </a:pPr>
            <a:r>
              <a:rPr lang="en-US" altLang="en-US" sz="2200" dirty="0" err="1">
                <a:latin typeface="Arial" panose="020B0604020202020204" pitchFamily="34" charset="0"/>
                <a:ea typeface="ＭＳ Ｐゴシック" pitchFamily="34" charset="-128"/>
                <a:cs typeface="Arial" panose="020B0604020202020204" pitchFamily="34" charset="0"/>
              </a:rPr>
              <a:t>www.familydoctor.org</a:t>
            </a:r>
            <a:endParaRPr lang="en-US" altLang="en-US" sz="2200" dirty="0">
              <a:latin typeface="Arial" panose="020B0604020202020204" pitchFamily="34" charset="0"/>
              <a:ea typeface="ＭＳ Ｐゴシック" pitchFamily="34" charset="-128"/>
              <a:cs typeface="Arial" panose="020B0604020202020204" pitchFamily="34" charset="0"/>
            </a:endParaRPr>
          </a:p>
          <a:p>
            <a:pPr marL="0" indent="0" algn="ctr">
              <a:lnSpc>
                <a:spcPct val="100000"/>
              </a:lnSpc>
              <a:spcAft>
                <a:spcPts val="1200"/>
              </a:spcAft>
              <a:buClr>
                <a:srgbClr val="567299"/>
              </a:buClr>
              <a:buNone/>
            </a:pPr>
            <a:r>
              <a:rPr lang="en-US" altLang="en-US" sz="2200" dirty="0" err="1">
                <a:latin typeface="Arial" panose="020B0604020202020204" pitchFamily="34" charset="0"/>
                <a:ea typeface="ＭＳ Ｐゴシック" pitchFamily="34" charset="-128"/>
                <a:cs typeface="Arial" panose="020B0604020202020204" pitchFamily="34" charset="0"/>
              </a:rPr>
              <a:t>www.aarp.org</a:t>
            </a:r>
            <a:endParaRPr lang="en-US" altLang="en-US" sz="2200" dirty="0">
              <a:latin typeface="Arial" panose="020B0604020202020204" pitchFamily="34" charset="0"/>
              <a:ea typeface="ＭＳ Ｐゴシック" pitchFamily="34" charset="-128"/>
              <a:cs typeface="Arial" panose="020B0604020202020204" pitchFamily="34" charset="0"/>
            </a:endParaRPr>
          </a:p>
          <a:p>
            <a:pPr marL="0" indent="0" algn="ctr">
              <a:lnSpc>
                <a:spcPct val="100000"/>
              </a:lnSpc>
              <a:spcAft>
                <a:spcPts val="1200"/>
              </a:spcAft>
              <a:buClr>
                <a:srgbClr val="567299"/>
              </a:buClr>
              <a:buNone/>
            </a:pPr>
            <a:r>
              <a:rPr lang="en-US" altLang="en-US" sz="2200" dirty="0" err="1">
                <a:latin typeface="Arial" panose="020B0604020202020204" pitchFamily="34" charset="0"/>
                <a:ea typeface="ＭＳ Ｐゴシック" pitchFamily="34" charset="-128"/>
                <a:cs typeface="Arial" panose="020B0604020202020204" pitchFamily="34" charset="0"/>
              </a:rPr>
              <a:t>www.agingwithdignity.org</a:t>
            </a:r>
            <a:endParaRPr lang="en-US" altLang="en-US" sz="2200"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endParaRPr lang="en-US" altLang="en-US" sz="2200"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endParaRPr lang="en-US" altLang="en-US" sz="2200" dirty="0">
              <a:latin typeface="Arial" panose="020B0604020202020204" pitchFamily="34" charset="0"/>
              <a:ea typeface="ＭＳ Ｐゴシック" pitchFamily="34" charset="-128"/>
              <a:cs typeface="Arial" panose="020B0604020202020204" pitchFamily="34" charset="0"/>
            </a:endParaRPr>
          </a:p>
          <a:p>
            <a:pPr marL="0" indent="0">
              <a:lnSpc>
                <a:spcPct val="100000"/>
              </a:lnSpc>
              <a:buClr>
                <a:srgbClr val="567299"/>
              </a:buClr>
              <a:buNone/>
            </a:pPr>
            <a:endParaRPr lang="en-US" altLang="en-US" sz="22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38345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B7093-8D01-8346-916F-F5322C772230}"/>
              </a:ext>
            </a:extLst>
          </p:cNvPr>
          <p:cNvSpPr>
            <a:spLocks noGrp="1"/>
          </p:cNvSpPr>
          <p:nvPr>
            <p:ph idx="1"/>
          </p:nvPr>
        </p:nvSpPr>
        <p:spPr>
          <a:xfrm>
            <a:off x="3282846" y="1825624"/>
            <a:ext cx="8610598" cy="4453255"/>
          </a:xfrm>
        </p:spPr>
        <p:txBody>
          <a:bodyPr>
            <a:normAutofit/>
          </a:bodyPr>
          <a:lstStyle/>
          <a:p>
            <a:pPr marL="0" indent="0">
              <a:buNone/>
            </a:pPr>
            <a:r>
              <a:rPr lang="en-US" b="1" dirty="0"/>
              <a:t>Scan the QR code to fill out the evaluation survey!</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THANK YOU!</a:t>
            </a:r>
          </a:p>
        </p:txBody>
      </p:sp>
      <p:sp>
        <p:nvSpPr>
          <p:cNvPr id="3" name="Title 2">
            <a:extLst>
              <a:ext uri="{FF2B5EF4-FFF2-40B4-BE49-F238E27FC236}">
                <a16:creationId xmlns:a16="http://schemas.microsoft.com/office/drawing/2014/main" id="{EBA0ABB6-1138-C54A-ADCC-CAD1280EBBC7}"/>
              </a:ext>
            </a:extLst>
          </p:cNvPr>
          <p:cNvSpPr>
            <a:spLocks noGrp="1"/>
          </p:cNvSpPr>
          <p:nvPr>
            <p:ph type="title"/>
          </p:nvPr>
        </p:nvSpPr>
        <p:spPr/>
        <p:txBody>
          <a:bodyPr/>
          <a:lstStyle/>
          <a:p>
            <a:r>
              <a:rPr lang="en-US" dirty="0"/>
              <a:t>Webinar Evaluation Survey </a:t>
            </a:r>
          </a:p>
        </p:txBody>
      </p:sp>
      <p:pic>
        <p:nvPicPr>
          <p:cNvPr id="5" name="Picture 4" descr="A qr code with black squares&#10;&#10;Description automatically generated">
            <a:extLst>
              <a:ext uri="{FF2B5EF4-FFF2-40B4-BE49-F238E27FC236}">
                <a16:creationId xmlns:a16="http://schemas.microsoft.com/office/drawing/2014/main" id="{78618FCF-7548-C049-BD8D-2D6FF3D5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245" y="2644048"/>
            <a:ext cx="2257539" cy="2257539"/>
          </a:xfrm>
          <a:prstGeom prst="rect">
            <a:avLst/>
          </a:prstGeom>
        </p:spPr>
      </p:pic>
    </p:spTree>
    <p:extLst>
      <p:ext uri="{BB962C8B-B14F-4D97-AF65-F5344CB8AC3E}">
        <p14:creationId xmlns:p14="http://schemas.microsoft.com/office/powerpoint/2010/main" val="109829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11638" y="3187320"/>
            <a:ext cx="7405140" cy="801688"/>
          </a:xfrm>
        </p:spPr>
        <p:txBody>
          <a:bodyPr>
            <a:normAutofit/>
          </a:bodyPr>
          <a:lstStyle/>
          <a:p>
            <a:pPr>
              <a:lnSpc>
                <a:spcPct val="100000"/>
              </a:lnSpc>
            </a:pPr>
            <a:r>
              <a:rPr lang="en-US" sz="2800" dirty="0"/>
              <a:t>Thank you! </a:t>
            </a:r>
          </a:p>
        </p:txBody>
      </p:sp>
      <p:pic>
        <p:nvPicPr>
          <p:cNvPr id="4" name="Picture 3"/>
          <p:cNvPicPr>
            <a:picLocks noChangeAspect="1"/>
          </p:cNvPicPr>
          <p:nvPr/>
        </p:nvPicPr>
        <p:blipFill>
          <a:blip r:embed="rId4"/>
          <a:stretch>
            <a:fillRect/>
          </a:stretch>
        </p:blipFill>
        <p:spPr>
          <a:xfrm>
            <a:off x="693097" y="5622878"/>
            <a:ext cx="2760517" cy="791231"/>
          </a:xfrm>
          <a:prstGeom prst="rect">
            <a:avLst/>
          </a:prstGeom>
        </p:spPr>
      </p:pic>
      <p:sp>
        <p:nvSpPr>
          <p:cNvPr id="5" name="Title 1"/>
          <p:cNvSpPr txBox="1">
            <a:spLocks/>
          </p:cNvSpPr>
          <p:nvPr/>
        </p:nvSpPr>
        <p:spPr>
          <a:xfrm>
            <a:off x="665749" y="1813809"/>
            <a:ext cx="2707041" cy="2175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Arial" charset="0"/>
                <a:ea typeface="Arial" charset="0"/>
                <a:cs typeface="Arial" charset="0"/>
              </a:defRPr>
            </a:lvl1pPr>
          </a:lstStyle>
          <a:p>
            <a:pPr>
              <a:lnSpc>
                <a:spcPct val="100000"/>
              </a:lnSpc>
              <a:spcAft>
                <a:spcPts val="1200"/>
              </a:spcAft>
            </a:pPr>
            <a:r>
              <a:rPr lang="en-US" sz="1800" dirty="0">
                <a:solidFill>
                  <a:srgbClr val="567299"/>
                </a:solidFill>
              </a:rPr>
              <a:t>TOLL-FREE:</a:t>
            </a:r>
            <a:br>
              <a:rPr lang="en-US" sz="1800" dirty="0">
                <a:solidFill>
                  <a:srgbClr val="567299"/>
                </a:solidFill>
              </a:rPr>
            </a:br>
            <a:r>
              <a:rPr lang="en-US" sz="1800" b="1" dirty="0">
                <a:solidFill>
                  <a:srgbClr val="567299"/>
                </a:solidFill>
              </a:rPr>
              <a:t>800-833-8707</a:t>
            </a:r>
            <a:endParaRPr lang="en-US" sz="1800" dirty="0">
              <a:solidFill>
                <a:srgbClr val="567299"/>
              </a:solidFill>
            </a:endParaRPr>
          </a:p>
          <a:p>
            <a:pPr>
              <a:lnSpc>
                <a:spcPct val="100000"/>
              </a:lnSpc>
              <a:spcAft>
                <a:spcPts val="1200"/>
              </a:spcAft>
            </a:pPr>
            <a:r>
              <a:rPr lang="en-US" sz="1800" dirty="0">
                <a:solidFill>
                  <a:srgbClr val="567299"/>
                </a:solidFill>
              </a:rPr>
              <a:t>WEBSITE: </a:t>
            </a:r>
            <a:br>
              <a:rPr lang="en-US" sz="1800" dirty="0">
                <a:solidFill>
                  <a:srgbClr val="567299"/>
                </a:solidFill>
              </a:rPr>
            </a:br>
            <a:r>
              <a:rPr lang="en-US" sz="1800" b="1" dirty="0" err="1">
                <a:solidFill>
                  <a:srgbClr val="567299"/>
                </a:solidFill>
              </a:rPr>
              <a:t>www.myccaonline.com</a:t>
            </a:r>
            <a:endParaRPr lang="en-US" sz="1800" dirty="0">
              <a:solidFill>
                <a:srgbClr val="567299"/>
              </a:solidFill>
            </a:endParaRPr>
          </a:p>
        </p:txBody>
      </p:sp>
    </p:spTree>
    <p:extLst>
      <p:ext uri="{BB962C8B-B14F-4D97-AF65-F5344CB8AC3E}">
        <p14:creationId xmlns:p14="http://schemas.microsoft.com/office/powerpoint/2010/main" val="41079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9"/>
          <p:cNvSpPr>
            <a:spLocks noGrp="1"/>
          </p:cNvSpPr>
          <p:nvPr>
            <p:ph type="title"/>
          </p:nvPr>
        </p:nvSpPr>
        <p:spPr>
          <a:xfrm>
            <a:off x="1892299" y="898621"/>
            <a:ext cx="8322217" cy="814388"/>
          </a:xfrm>
        </p:spPr>
        <p:txBody>
          <a:bodyPr>
            <a:normAutofit/>
          </a:bodyPr>
          <a:lstStyle/>
          <a:p>
            <a:pPr eaLnBrk="1" hangingPunct="1"/>
            <a:r>
              <a:rPr lang="en-US" sz="2900" dirty="0">
                <a:ea typeface="ＭＳ Ｐゴシック" charset="-128"/>
                <a:cs typeface="ＭＳ Ｐゴシック" charset="-128"/>
              </a:rPr>
              <a:t>Features </a:t>
            </a:r>
            <a:r>
              <a:rPr lang="en-US" sz="2900">
                <a:ea typeface="ＭＳ Ｐゴシック" charset="-128"/>
                <a:cs typeface="ＭＳ Ｐゴシック" charset="-128"/>
              </a:rPr>
              <a:t>of CCA@YourService </a:t>
            </a:r>
            <a:endParaRPr lang="en-US" dirty="0">
              <a:ea typeface="ＭＳ Ｐゴシック" charset="-128"/>
              <a:cs typeface="ＭＳ Ｐゴシック" charset="-128"/>
            </a:endParaRPr>
          </a:p>
        </p:txBody>
      </p:sp>
      <p:sp>
        <p:nvSpPr>
          <p:cNvPr id="7172" name="Content Placeholder 37"/>
          <p:cNvSpPr>
            <a:spLocks noGrp="1"/>
          </p:cNvSpPr>
          <p:nvPr>
            <p:ph idx="1"/>
          </p:nvPr>
        </p:nvSpPr>
        <p:spPr>
          <a:xfrm>
            <a:off x="3138170" y="1869123"/>
            <a:ext cx="6832600" cy="4330700"/>
          </a:xfrm>
        </p:spPr>
        <p:txBody>
          <a:bodyPr/>
          <a:lstStyle/>
          <a:p>
            <a:pPr marL="455613" lvl="1" indent="-342900">
              <a:lnSpc>
                <a:spcPct val="150000"/>
              </a:lnSpc>
              <a:buClr>
                <a:srgbClr val="567299"/>
              </a:buClr>
              <a:buFont typeface="Arial" charset="0"/>
              <a:buChar char="•"/>
            </a:pPr>
            <a:r>
              <a:rPr lang="en-US" dirty="0"/>
              <a:t>Confidential</a:t>
            </a:r>
          </a:p>
          <a:p>
            <a:pPr marL="455613" lvl="1" indent="-342900">
              <a:lnSpc>
                <a:spcPct val="150000"/>
              </a:lnSpc>
              <a:buClr>
                <a:srgbClr val="567299"/>
              </a:buClr>
              <a:buFont typeface="Arial" charset="0"/>
              <a:buChar char="•"/>
            </a:pPr>
            <a:r>
              <a:rPr lang="en-US" dirty="0"/>
              <a:t>No Cost</a:t>
            </a:r>
          </a:p>
          <a:p>
            <a:pPr marL="455613" lvl="1" indent="-342900">
              <a:lnSpc>
                <a:spcPct val="150000"/>
              </a:lnSpc>
              <a:buClr>
                <a:srgbClr val="567299"/>
              </a:buClr>
              <a:buFont typeface="Arial" charset="0"/>
              <a:buChar char="•"/>
            </a:pPr>
            <a:r>
              <a:rPr lang="en-US" dirty="0"/>
              <a:t>Employees &amp; Family Members</a:t>
            </a:r>
          </a:p>
          <a:p>
            <a:pPr marL="455613" lvl="1" indent="-342900">
              <a:lnSpc>
                <a:spcPct val="150000"/>
              </a:lnSpc>
              <a:buClr>
                <a:srgbClr val="567299"/>
              </a:buClr>
              <a:buFont typeface="Arial" charset="0"/>
              <a:buChar char="•"/>
            </a:pPr>
            <a:r>
              <a:rPr lang="en-US" dirty="0"/>
              <a:t>24/7</a:t>
            </a:r>
          </a:p>
          <a:p>
            <a:pPr marL="455613" lvl="1" indent="-342900">
              <a:lnSpc>
                <a:spcPct val="150000"/>
              </a:lnSpc>
              <a:buClr>
                <a:srgbClr val="567299"/>
              </a:buClr>
              <a:buFont typeface="Arial" charset="0"/>
              <a:buChar char="•"/>
            </a:pPr>
            <a:r>
              <a:rPr lang="en-US" dirty="0"/>
              <a:t>800-833-8707</a:t>
            </a:r>
          </a:p>
          <a:p>
            <a:pPr marL="455613" lvl="1" indent="-342900">
              <a:lnSpc>
                <a:spcPct val="150000"/>
              </a:lnSpc>
              <a:buClr>
                <a:srgbClr val="567299"/>
              </a:buClr>
              <a:buFont typeface="Arial" charset="0"/>
              <a:buChar char="•"/>
            </a:pPr>
            <a:r>
              <a:rPr lang="en-US" dirty="0" err="1"/>
              <a:t>www.myccaonline.com</a:t>
            </a:r>
            <a:endParaRPr lang="en-US" dirty="0"/>
          </a:p>
          <a:p>
            <a:pPr marL="455613" lvl="1" indent="-342900">
              <a:lnSpc>
                <a:spcPct val="150000"/>
              </a:lnSpc>
              <a:buClr>
                <a:srgbClr val="567299"/>
              </a:buClr>
              <a:buFont typeface="Arial" charset="0"/>
              <a:buChar char="•"/>
            </a:pPr>
            <a:r>
              <a:rPr lang="en-US" dirty="0"/>
              <a:t>Company Code:  </a:t>
            </a:r>
            <a:r>
              <a:rPr lang="en-US" b="1" dirty="0"/>
              <a:t>CUNY</a:t>
            </a:r>
            <a:endParaRPr lang="en-US" b="1" dirty="0">
              <a:ea typeface="ＭＳ Ｐゴシック" charset="-128"/>
              <a:cs typeface="ＭＳ Ｐゴシック" charset="-128"/>
            </a:endParaRPr>
          </a:p>
          <a:p>
            <a:pPr marL="0" indent="0"/>
            <a:endParaRPr lang="en-US" dirty="0">
              <a:ea typeface="ＭＳ Ｐゴシック" charset="-128"/>
              <a:cs typeface="ＭＳ Ｐゴシック" charset="-128"/>
            </a:endParaRPr>
          </a:p>
          <a:p>
            <a:pPr marL="455613" lvl="1" indent="-342900"/>
            <a:endParaRPr lang="en-US" dirty="0"/>
          </a:p>
        </p:txBody>
      </p:sp>
      <p:pic>
        <p:nvPicPr>
          <p:cNvPr id="6" name="Picture 10"/>
          <p:cNvPicPr>
            <a:picLocks noChangeAspect="1"/>
          </p:cNvPicPr>
          <p:nvPr/>
        </p:nvPicPr>
        <p:blipFill>
          <a:blip r:embed="rId3" cstate="print"/>
          <a:srcRect/>
          <a:stretch>
            <a:fillRect/>
          </a:stretch>
        </p:blipFill>
        <p:spPr bwMode="auto">
          <a:xfrm>
            <a:off x="8586470" y="2439322"/>
            <a:ext cx="2768600" cy="2400300"/>
          </a:xfrm>
          <a:prstGeom prst="rect">
            <a:avLst/>
          </a:prstGeom>
          <a:solidFill>
            <a:schemeClr val="bg2">
              <a:lumMod val="50000"/>
            </a:schemeClr>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Seminar Objectives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Introduce types of estate planning documents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Review advance directives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Learn about the various estate planning terms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Discuss the pros and cons of various options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Consider the costs of estate planning </a:t>
            </a:r>
          </a:p>
        </p:txBody>
      </p:sp>
    </p:spTree>
    <p:extLst>
      <p:ext uri="{BB962C8B-B14F-4D97-AF65-F5344CB8AC3E}">
        <p14:creationId xmlns:p14="http://schemas.microsoft.com/office/powerpoint/2010/main" val="330676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ltLang="en-US" dirty="0"/>
              <a:t>Estate Planning Documentation</a:t>
            </a:r>
            <a:endParaRPr lang="en-US" altLang="en-US" dirty="0">
              <a:ea typeface="ＭＳ Ｐゴシック" pitchFamily="34" charset="-128"/>
            </a:endParaRPr>
          </a:p>
        </p:txBody>
      </p:sp>
      <p:sp>
        <p:nvSpPr>
          <p:cNvPr id="5123" name="Content Placeholder 7"/>
          <p:cNvSpPr>
            <a:spLocks noGrp="1"/>
          </p:cNvSpPr>
          <p:nvPr>
            <p:ph idx="1"/>
          </p:nvPr>
        </p:nvSpPr>
        <p:spPr>
          <a:xfrm>
            <a:off x="4142534" y="2010002"/>
            <a:ext cx="8263706" cy="4572000"/>
          </a:xfrm>
        </p:spPr>
        <p:txBody>
          <a:bodyPr>
            <a:noAutofit/>
          </a:bodyPr>
          <a:lstStyle/>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Advance directives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Beneficiary forms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Wills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Guardianships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Conservatorships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Trust documents</a:t>
            </a:r>
          </a:p>
          <a:p>
            <a:pPr>
              <a:lnSpc>
                <a:spcPct val="100000"/>
              </a:lnSpc>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p:txBody>
      </p:sp>
      <p:pic>
        <p:nvPicPr>
          <p:cNvPr id="4" name="Picture 4" descr="C:\Documents and Settings\Wendy Kaufman\Local Settings\Temporary Internet Files\Content.IE5\LSDODMAV\MPj04222370000[1].jpg">
            <a:extLst>
              <a:ext uri="{FF2B5EF4-FFF2-40B4-BE49-F238E27FC236}">
                <a16:creationId xmlns:a16="http://schemas.microsoft.com/office/drawing/2014/main" id="{D9B450B2-9B37-0E44-A7BF-AD574D03B7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47" r="20605" b="-2"/>
          <a:stretch/>
        </p:blipFill>
        <p:spPr bwMode="auto">
          <a:xfrm>
            <a:off x="7672254" y="2075874"/>
            <a:ext cx="3210681" cy="3893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2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a:solidFill>
                  <a:srgbClr val="FFFFFF"/>
                </a:solidFill>
              </a:rPr>
              <a:t>What Are Advance Directives?</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 written statement of your wishes, preferences and choices regarding end-of-life health care decisions </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A tool to help you think through and communicate your choices</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Only used if you are unable to express your preferences </a:t>
            </a:r>
          </a:p>
          <a:p>
            <a:pPr>
              <a:lnSpc>
                <a:spcPct val="100000"/>
              </a:lnSpc>
              <a:spcAft>
                <a:spcPts val="12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Give your loved ones the gift of peace of mind</a:t>
            </a:r>
          </a:p>
          <a:p>
            <a:pPr>
              <a:lnSpc>
                <a:spcPct val="100000"/>
              </a:lnSpc>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84840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normAutofit/>
          </a:bodyPr>
          <a:lstStyle/>
          <a:p>
            <a:r>
              <a:rPr lang="en-US" sz="2900" dirty="0">
                <a:solidFill>
                  <a:srgbClr val="FFFFFF"/>
                </a:solidFill>
              </a:rPr>
              <a:t>Types of Advance Directives: Durable Power of Attorney</a:t>
            </a:r>
            <a:endParaRPr lang="en-US" altLang="en-US" sz="2900"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marL="0" indent="0">
              <a:lnSpc>
                <a:spcPct val="100000"/>
              </a:lnSpc>
              <a:spcAft>
                <a:spcPts val="600"/>
              </a:spcAft>
              <a:buClr>
                <a:srgbClr val="567299"/>
              </a:buClr>
              <a:buNone/>
            </a:pPr>
            <a:r>
              <a:rPr lang="en-US" sz="2600" b="1" dirty="0">
                <a:latin typeface="Arial" panose="020B0604020202020204" pitchFamily="34" charset="0"/>
                <a:ea typeface="ＭＳ Ｐゴシック" pitchFamily="34" charset="-128"/>
                <a:cs typeface="Arial" panose="020B0604020202020204" pitchFamily="34" charset="0"/>
              </a:rPr>
              <a:t>Durable Power of Attorney </a:t>
            </a:r>
          </a:p>
          <a:p>
            <a:pPr>
              <a:lnSpc>
                <a:spcPct val="100000"/>
              </a:lnSpc>
              <a:spcAft>
                <a:spcPts val="6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This is the person you designate to handle any financial questions that the hospital or medical center may have when you cannot speak for yourself</a:t>
            </a:r>
          </a:p>
          <a:p>
            <a:pPr>
              <a:lnSpc>
                <a:spcPct val="100000"/>
              </a:lnSpc>
              <a:spcAft>
                <a:spcPts val="6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They should be consulted before you appoint them</a:t>
            </a:r>
          </a:p>
          <a:p>
            <a:pPr>
              <a:lnSpc>
                <a:spcPct val="100000"/>
              </a:lnSpc>
              <a:spcAft>
                <a:spcPts val="6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They should have a copy of the document</a:t>
            </a:r>
            <a:br>
              <a:rPr lang="en-US" sz="2600" dirty="0">
                <a:latin typeface="Arial" panose="020B0604020202020204" pitchFamily="34" charset="0"/>
                <a:ea typeface="ＭＳ Ｐゴシック" pitchFamily="34" charset="-128"/>
                <a:cs typeface="Arial" panose="020B0604020202020204" pitchFamily="34" charset="0"/>
              </a:rPr>
            </a:br>
            <a:r>
              <a:rPr lang="en-US" sz="2600" dirty="0">
                <a:latin typeface="Arial" panose="020B0604020202020204" pitchFamily="34" charset="0"/>
                <a:ea typeface="ＭＳ Ｐゴシック" pitchFamily="34" charset="-128"/>
                <a:cs typeface="Arial" panose="020B0604020202020204" pitchFamily="34" charset="0"/>
              </a:rPr>
              <a:t>     </a:t>
            </a:r>
          </a:p>
          <a:p>
            <a:pPr>
              <a:lnSpc>
                <a:spcPct val="100000"/>
              </a:lnSpc>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a:p>
            <a:pPr>
              <a:lnSpc>
                <a:spcPct val="100000"/>
              </a:lnSpc>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80100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a:solidFill>
                  <a:srgbClr val="FFFFFF"/>
                </a:solidFill>
              </a:rPr>
              <a:t>Types of Advance Directives: Health Care Proxy</a:t>
            </a:r>
            <a:endParaRPr lang="en-US" altLang="en-US"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marL="0" indent="0">
              <a:lnSpc>
                <a:spcPct val="100000"/>
              </a:lnSpc>
              <a:spcAft>
                <a:spcPts val="400"/>
              </a:spcAft>
              <a:buClr>
                <a:srgbClr val="567299"/>
              </a:buClr>
              <a:buNone/>
            </a:pPr>
            <a:r>
              <a:rPr lang="en-US" sz="2600" b="1" dirty="0">
                <a:latin typeface="Arial" panose="020B0604020202020204" pitchFamily="34" charset="0"/>
                <a:ea typeface="ＭＳ Ｐゴシック" pitchFamily="34" charset="-128"/>
                <a:cs typeface="Arial" panose="020B0604020202020204" pitchFamily="34" charset="0"/>
              </a:rPr>
              <a:t>Health Care Proxy</a:t>
            </a:r>
          </a:p>
          <a:p>
            <a:pPr>
              <a:lnSpc>
                <a:spcPct val="100000"/>
              </a:lnSpc>
              <a:spcAft>
                <a:spcPts val="4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Why do we need a health care proxy?</a:t>
            </a:r>
          </a:p>
          <a:p>
            <a:pPr>
              <a:lnSpc>
                <a:spcPct val="100000"/>
              </a:lnSpc>
              <a:spcAft>
                <a:spcPts val="4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When do we use a health care proxy?</a:t>
            </a:r>
          </a:p>
          <a:p>
            <a:pPr>
              <a:lnSpc>
                <a:spcPct val="100000"/>
              </a:lnSpc>
              <a:spcAft>
                <a:spcPts val="4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Who should you choose as your health care proxy?</a:t>
            </a:r>
          </a:p>
          <a:p>
            <a:pPr>
              <a:lnSpc>
                <a:spcPct val="100000"/>
              </a:lnSpc>
              <a:spcAft>
                <a:spcPts val="4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You should ask the individual BEFORE you appoint them</a:t>
            </a:r>
          </a:p>
          <a:p>
            <a:pPr>
              <a:lnSpc>
                <a:spcPct val="100000"/>
              </a:lnSpc>
              <a:spcAft>
                <a:spcPts val="4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They should be in possession of a copy of your “living will”</a:t>
            </a:r>
          </a:p>
          <a:p>
            <a:pPr>
              <a:lnSpc>
                <a:spcPct val="100000"/>
              </a:lnSpc>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a:p>
            <a:pPr>
              <a:lnSpc>
                <a:spcPct val="100000"/>
              </a:lnSpc>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83123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normAutofit/>
          </a:bodyPr>
          <a:lstStyle/>
          <a:p>
            <a:r>
              <a:rPr lang="en-US" sz="2800" dirty="0"/>
              <a:t>Types of Advance Directives: Living Wills &amp; Considerations</a:t>
            </a:r>
            <a:endParaRPr lang="en-US" altLang="en-US" sz="2800" dirty="0">
              <a:ea typeface="ＭＳ Ｐゴシック" pitchFamily="34" charset="-128"/>
            </a:endParaRPr>
          </a:p>
        </p:txBody>
      </p:sp>
      <p:sp>
        <p:nvSpPr>
          <p:cNvPr id="5123" name="Content Placeholder 7"/>
          <p:cNvSpPr>
            <a:spLocks noGrp="1"/>
          </p:cNvSpPr>
          <p:nvPr>
            <p:ph idx="1"/>
          </p:nvPr>
        </p:nvSpPr>
        <p:spPr>
          <a:xfrm>
            <a:off x="3311261" y="2010002"/>
            <a:ext cx="8263706" cy="4572000"/>
          </a:xfrm>
        </p:spPr>
        <p:txBody>
          <a:bodyPr>
            <a:noAutofit/>
          </a:bodyPr>
          <a:lstStyle/>
          <a:p>
            <a:pPr marL="0" indent="0">
              <a:lnSpc>
                <a:spcPct val="100000"/>
              </a:lnSpc>
              <a:spcAft>
                <a:spcPts val="1000"/>
              </a:spcAft>
              <a:buClr>
                <a:srgbClr val="567299"/>
              </a:buClr>
              <a:buNone/>
            </a:pPr>
            <a:r>
              <a:rPr lang="en-US" sz="2600" b="1" dirty="0">
                <a:latin typeface="Arial" panose="020B0604020202020204" pitchFamily="34" charset="0"/>
                <a:ea typeface="ＭＳ Ｐゴシック" pitchFamily="34" charset="-128"/>
                <a:cs typeface="Arial" panose="020B0604020202020204" pitchFamily="34" charset="0"/>
              </a:rPr>
              <a:t>Living Wills &amp; Considerations</a:t>
            </a:r>
          </a:p>
          <a:p>
            <a:pPr>
              <a:lnSpc>
                <a:spcPct val="150000"/>
              </a:lnSpc>
              <a:spcAft>
                <a:spcPts val="10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What is a living will?</a:t>
            </a:r>
          </a:p>
          <a:p>
            <a:pPr>
              <a:lnSpc>
                <a:spcPct val="150000"/>
              </a:lnSpc>
              <a:spcAft>
                <a:spcPts val="10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Why do we need a living will?</a:t>
            </a:r>
          </a:p>
          <a:p>
            <a:pPr>
              <a:lnSpc>
                <a:spcPct val="150000"/>
              </a:lnSpc>
              <a:spcAft>
                <a:spcPts val="1000"/>
              </a:spcAft>
              <a:buClr>
                <a:srgbClr val="567299"/>
              </a:buClr>
              <a:buFont typeface="Arial" panose="020B0604020202020204" pitchFamily="34" charset="0"/>
              <a:buChar char="•"/>
            </a:pPr>
            <a:r>
              <a:rPr lang="en-US" sz="2600" dirty="0">
                <a:latin typeface="Arial" panose="020B0604020202020204" pitchFamily="34" charset="0"/>
                <a:ea typeface="ＭＳ Ｐゴシック" pitchFamily="34" charset="-128"/>
                <a:cs typeface="Arial" panose="020B0604020202020204" pitchFamily="34" charset="0"/>
              </a:rPr>
              <a:t>When is a living will used?</a:t>
            </a:r>
          </a:p>
          <a:p>
            <a:pPr>
              <a:lnSpc>
                <a:spcPct val="100000"/>
              </a:lnSpc>
              <a:spcAft>
                <a:spcPts val="1000"/>
              </a:spcAft>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a:p>
            <a:pPr>
              <a:lnSpc>
                <a:spcPct val="100000"/>
              </a:lnSpc>
              <a:spcAft>
                <a:spcPts val="1000"/>
              </a:spcAft>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a:p>
            <a:pPr>
              <a:lnSpc>
                <a:spcPct val="100000"/>
              </a:lnSpc>
              <a:spcAft>
                <a:spcPts val="1000"/>
              </a:spcAft>
              <a:buClr>
                <a:srgbClr val="567299"/>
              </a:buClr>
              <a:buFont typeface="Arial" panose="020B0604020202020204" pitchFamily="34" charset="0"/>
              <a:buChar char="•"/>
            </a:pPr>
            <a:endParaRPr lang="en-US" sz="2600" dirty="0">
              <a:latin typeface="Arial" panose="020B0604020202020204" pitchFamily="34" charset="0"/>
              <a:ea typeface="ＭＳ Ｐゴシック" pitchFamily="34" charset="-128"/>
              <a:cs typeface="Arial" panose="020B0604020202020204" pitchFamily="34" charset="0"/>
            </a:endParaRPr>
          </a:p>
        </p:txBody>
      </p:sp>
      <p:pic>
        <p:nvPicPr>
          <p:cNvPr id="4" name="Picture 6" descr="C:\Documents and Settings\Wendy Kaufman\Local Settings\Temporary Internet Files\Content.IE5\PG5ABZQO\MP900341939[1].jpg">
            <a:extLst>
              <a:ext uri="{FF2B5EF4-FFF2-40B4-BE49-F238E27FC236}">
                <a16:creationId xmlns:a16="http://schemas.microsoft.com/office/drawing/2014/main" id="{467AAEB2-8C09-F542-8121-E4D7788451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1" r="-3" b="-3"/>
          <a:stretch/>
        </p:blipFill>
        <p:spPr bwMode="auto">
          <a:xfrm>
            <a:off x="8426681" y="1874542"/>
            <a:ext cx="2900934" cy="4288536"/>
          </a:xfrm>
          <a:prstGeom prst="rect">
            <a:avLst/>
          </a:prstGeom>
          <a:noFill/>
          <a:ln w="317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139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rgbClr val="F05867"/>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A70AB4726D446AB7061698353404E" ma:contentTypeVersion="20" ma:contentTypeDescription="Create a new document." ma:contentTypeScope="" ma:versionID="2acfa645638ef53e96edb1bd0a6ec245">
  <xsd:schema xmlns:xsd="http://www.w3.org/2001/XMLSchema" xmlns:xs="http://www.w3.org/2001/XMLSchema" xmlns:p="http://schemas.microsoft.com/office/2006/metadata/properties" xmlns:ns2="7145e721-ef01-4c40-8ba9-3780957b77e1" xmlns:ns3="6fdf14a6-527d-48be-b753-5abefc31a5d3" targetNamespace="http://schemas.microsoft.com/office/2006/metadata/properties" ma:root="true" ma:fieldsID="5855aff2cf1bfc4dc8a5dcd84a29afbd" ns2:_="" ns3:_="">
    <xsd:import namespace="7145e721-ef01-4c40-8ba9-3780957b77e1"/>
    <xsd:import namespace="6fdf14a6-527d-48be-b753-5abefc31a5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DOCPURPOS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5e721-ef01-4c40-8ba9-3780957b7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OCPURPOSE" ma:index="20" nillable="true" ma:displayName="DOC PURPOSE" ma:format="Dropdown" ma:internalName="DOCPURPOSE">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6898087-be08-4525-b55a-35dc9ac4c2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df14a6-527d-48be-b753-5abefc31a5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88b0318-0f33-4acc-a0ec-a150027318f7}" ma:internalName="TaxCatchAll" ma:showField="CatchAllData" ma:web="6fdf14a6-527d-48be-b753-5abefc31a5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PURPOSE xmlns="7145e721-ef01-4c40-8ba9-3780957b77e1" xsi:nil="true"/>
    <lcf76f155ced4ddcb4097134ff3c332f xmlns="7145e721-ef01-4c40-8ba9-3780957b77e1">
      <Terms xmlns="http://schemas.microsoft.com/office/infopath/2007/PartnerControls"/>
    </lcf76f155ced4ddcb4097134ff3c332f>
    <TaxCatchAll xmlns="6fdf14a6-527d-48be-b753-5abefc31a5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EE983C-6FC4-42B5-A707-981BBE249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5e721-ef01-4c40-8ba9-3780957b77e1"/>
    <ds:schemaRef ds:uri="6fdf14a6-527d-48be-b753-5abefc31a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238D1D-8D45-454D-A6A3-0A13F955711F}">
  <ds:schemaRefs>
    <ds:schemaRef ds:uri="http://schemas.microsoft.com/office/2006/metadata/properties"/>
    <ds:schemaRef ds:uri="http://schemas.microsoft.com/office/infopath/2007/PartnerControls"/>
    <ds:schemaRef ds:uri="7145e721-ef01-4c40-8ba9-3780957b77e1"/>
    <ds:schemaRef ds:uri="6fdf14a6-527d-48be-b753-5abefc31a5d3"/>
  </ds:schemaRefs>
</ds:datastoreItem>
</file>

<file path=customXml/itemProps3.xml><?xml version="1.0" encoding="utf-8"?>
<ds:datastoreItem xmlns:ds="http://schemas.openxmlformats.org/officeDocument/2006/customXml" ds:itemID="{26CD675E-5E45-4485-94C8-956952BF43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16341</TotalTime>
  <Words>1410</Words>
  <Application>Microsoft Macintosh PowerPoint</Application>
  <PresentationFormat>Widescreen</PresentationFormat>
  <Paragraphs>237</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.AppleSystemUIFont</vt:lpstr>
      <vt:lpstr>Arial</vt:lpstr>
      <vt:lpstr>Calibri</vt:lpstr>
      <vt:lpstr>Courier New</vt:lpstr>
      <vt:lpstr>Frutiger 45 Light</vt:lpstr>
      <vt:lpstr>System Font Regular</vt:lpstr>
      <vt:lpstr>Times</vt:lpstr>
      <vt:lpstr>Wingdings</vt:lpstr>
      <vt:lpstr>Office Theme</vt:lpstr>
      <vt:lpstr>PowerPoint Presentation</vt:lpstr>
      <vt:lpstr>CCA@YourService:  How We Support Employees &amp; Family Members   </vt:lpstr>
      <vt:lpstr>Features of CCA@YourService </vt:lpstr>
      <vt:lpstr>Seminar Objectives</vt:lpstr>
      <vt:lpstr>Estate Planning Documentation</vt:lpstr>
      <vt:lpstr>What Are Advance Directives?</vt:lpstr>
      <vt:lpstr>Types of Advance Directives: Durable Power of Attorney</vt:lpstr>
      <vt:lpstr>Types of Advance Directives: Health Care Proxy</vt:lpstr>
      <vt:lpstr>Types of Advance Directives: Living Wills &amp; Considerations</vt:lpstr>
      <vt:lpstr>Types of Advance Directives: Hospital DNR</vt:lpstr>
      <vt:lpstr>Tips for Preparing Advance Directives</vt:lpstr>
      <vt:lpstr>Estate Planning Terms</vt:lpstr>
      <vt:lpstr>Beneficiary</vt:lpstr>
      <vt:lpstr>Joint Ownership</vt:lpstr>
      <vt:lpstr>Probate</vt:lpstr>
      <vt:lpstr>Wills</vt:lpstr>
      <vt:lpstr>What Is a Will Substitute?</vt:lpstr>
      <vt:lpstr>Executor</vt:lpstr>
      <vt:lpstr>Guardianship and Conservatorship</vt:lpstr>
      <vt:lpstr>Trust Options</vt:lpstr>
      <vt:lpstr>Various Options</vt:lpstr>
      <vt:lpstr>Cost</vt:lpstr>
      <vt:lpstr>Documentation Safekeeping</vt:lpstr>
      <vt:lpstr>Resources</vt:lpstr>
      <vt:lpstr>Webinar Evaluation Survey </vt:lpstr>
      <vt:lpstr>Thank you! </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Liam Mulcahy</dc:creator>
  <cp:keywords/>
  <dc:description/>
  <cp:lastModifiedBy>Alyssa Haning</cp:lastModifiedBy>
  <cp:revision>1058</cp:revision>
  <dcterms:created xsi:type="dcterms:W3CDTF">2015-05-12T15:54:19Z</dcterms:created>
  <dcterms:modified xsi:type="dcterms:W3CDTF">2024-09-03T20:05:47Z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0x0101002B6A70AB4726D446AB7061698353404E</vt:lpwstr>
  </property>
  <property fmtid="{D5CDD505-2E9C-101B-9397-08002B2CF9AE}" pid="3" name="MediaServiceImageTags">
    <vt:lpwstr/>
  </property>
</Properties>
</file>