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85" r:id="rId2"/>
    <p:sldId id="289" r:id="rId3"/>
    <p:sldId id="28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643"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985F55-57A4-44E9-A3DE-8DD85FDE077F}" type="datetimeFigureOut">
              <a:rPr lang="en-US" smtClean="0"/>
              <a:t>3/31/2025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855E77-0280-49E0-99CE-966AE73438A1}" type="slidenum">
              <a:rPr lang="en-US" smtClean="0"/>
              <a:t>‹#›</a:t>
            </a:fld>
            <a:endParaRPr lang="en-US"/>
          </a:p>
        </p:txBody>
      </p:sp>
    </p:spTree>
    <p:extLst>
      <p:ext uri="{BB962C8B-B14F-4D97-AF65-F5344CB8AC3E}">
        <p14:creationId xmlns:p14="http://schemas.microsoft.com/office/powerpoint/2010/main" val="3598652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b="1" dirty="0"/>
              <a:t>LEADERSHIP TEAM – LIDIA, JAMES, HEATHER – LORI AS SWING</a:t>
            </a:r>
          </a:p>
          <a:p>
            <a:pPr rtl="0" fontAlgn="base"/>
            <a:endParaRPr lang="en-US" sz="1200" b="0" i="0" u="none" strike="noStrike" kern="1200" dirty="0">
              <a:solidFill>
                <a:schemeClr val="tx1"/>
              </a:solidFill>
              <a:effectLst/>
              <a:latin typeface="+mn-lt"/>
              <a:ea typeface="+mn-ea"/>
              <a:cs typeface="+mn-cs"/>
            </a:endParaRP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As you can see from the refreshed mission – there is language about the “community of academic excellence” that’s been added to the 1</a:t>
            </a:r>
            <a:r>
              <a:rPr lang="en-US" sz="1200" b="0" i="0" u="none" strike="noStrike" kern="1200" baseline="30000" dirty="0">
                <a:solidFill>
                  <a:schemeClr val="tx1"/>
                </a:solidFill>
                <a:effectLst/>
                <a:latin typeface="+mn-lt"/>
                <a:ea typeface="+mn-ea"/>
                <a:cs typeface="+mn-cs"/>
              </a:rPr>
              <a:t>st</a:t>
            </a:r>
            <a:r>
              <a:rPr lang="en-US" sz="1200" b="0" i="0" u="none" strike="noStrike" kern="1200" dirty="0">
                <a:solidFill>
                  <a:schemeClr val="tx1"/>
                </a:solidFill>
                <a:effectLst/>
                <a:latin typeface="+mn-lt"/>
                <a:ea typeface="+mn-ea"/>
                <a:cs typeface="+mn-cs"/>
              </a:rPr>
              <a:t> sentence.</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Then the very ending of sentence 1 of the existing mission moves into the 2</a:t>
            </a:r>
            <a:r>
              <a:rPr lang="en-US" sz="1200" b="0" i="0" u="none" strike="noStrike" kern="1200" baseline="30000" dirty="0">
                <a:solidFill>
                  <a:schemeClr val="tx1"/>
                </a:solidFill>
                <a:effectLst/>
                <a:latin typeface="+mn-lt"/>
                <a:ea typeface="+mn-ea"/>
                <a:cs typeface="+mn-cs"/>
              </a:rPr>
              <a:t>nd</a:t>
            </a:r>
            <a:r>
              <a:rPr lang="en-US" sz="1200" b="0" i="0" u="none" strike="noStrike" kern="1200" dirty="0">
                <a:solidFill>
                  <a:schemeClr val="tx1"/>
                </a:solidFill>
                <a:effectLst/>
                <a:latin typeface="+mn-lt"/>
                <a:ea typeface="+mn-ea"/>
                <a:cs typeface="+mn-cs"/>
              </a:rPr>
              <a:t> sentence, which describes more in detail the kind of community we are (what we emphasize) and what we seek to reinforce in our students.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3B407E-EDB3-4844-8913-3BF43A404A9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2075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b="1" dirty="0"/>
              <a:t>LEADERSHIP TEAM – LIDIA, JAMES, HEATHER – LORI AS SWING</a:t>
            </a:r>
          </a:p>
          <a:p>
            <a:pPr rtl="0" fontAlgn="base"/>
            <a:endParaRPr lang="en-US" sz="1200" b="0" i="0" u="none" strike="noStrike" kern="1200" dirty="0">
              <a:solidFill>
                <a:schemeClr val="tx1"/>
              </a:solidFill>
              <a:effectLst/>
              <a:latin typeface="+mn-lt"/>
              <a:ea typeface="+mn-ea"/>
              <a:cs typeface="+mn-cs"/>
            </a:endParaRP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As described on the previous page – the headlines of the values largely remain the same.</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Intentional interactions felt vague and when discussed more with WG 1 we realized maybe a better articulation is “fostering campus community”</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And then there was a felling that “self reflection” worked on its own – accountability is important as a cross-cutting element for all the values – and therefore felt unnecessary</a:t>
            </a:r>
          </a:p>
          <a:p>
            <a:pPr rtl="0" fontAlgn="base"/>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3B407E-EDB3-4844-8913-3BF43A404A9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9291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LEADERSHIP TEAM – LIDIA, JAMES, HEATHER – LORI AS SWING – TURN OVER TO ANNA</a:t>
            </a:r>
          </a:p>
          <a:p>
            <a:endParaRPr lang="en-US" dirty="0"/>
          </a:p>
          <a:p>
            <a:endParaRPr lang="en-US" dirty="0"/>
          </a:p>
          <a:p>
            <a:r>
              <a:rPr lang="en-US" dirty="0"/>
              <a:t>That led to the option here.</a:t>
            </a:r>
          </a:p>
          <a:p>
            <a:endParaRPr lang="en-US" dirty="0"/>
          </a:p>
          <a:p>
            <a:r>
              <a:rPr lang="en-US" dirty="0"/>
              <a:t>It is 3 concise sentences instead of 10 long, multi-faceted ones.</a:t>
            </a:r>
          </a:p>
          <a:p>
            <a:endParaRPr lang="en-US" dirty="0"/>
          </a:p>
          <a:p>
            <a:r>
              <a:rPr lang="en-US" dirty="0"/>
              <a:t>It centers key constituencies and outlines how we want them to view York, as well as centers what they should expect from York</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3B407E-EDB3-4844-8913-3BF43A404A9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9350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3022730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3270815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86658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2032675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01599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1240769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2922748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3450189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1480295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ADECF3-EE1D-4F24-96E6-99FE6C0526DF}"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1679502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ADECF3-EE1D-4F24-96E6-99FE6C0526DF}"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4270387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ADECF3-EE1D-4F24-96E6-99FE6C0526DF}" type="datetimeFigureOut">
              <a:rPr lang="en-US" smtClean="0"/>
              <a:t>3/31/2025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4088446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ADECF3-EE1D-4F24-96E6-99FE6C0526DF}" type="datetimeFigureOut">
              <a:rPr lang="en-US" smtClean="0"/>
              <a:t>3/31/2025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453346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ADECF3-EE1D-4F24-96E6-99FE6C0526DF}" type="datetimeFigureOut">
              <a:rPr lang="en-US" smtClean="0"/>
              <a:t>3/31/2025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722354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4ADECF3-EE1D-4F24-96E6-99FE6C0526DF}"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892027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4ADECF3-EE1D-4F24-96E6-99FE6C0526DF}"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D20C5-0EAC-4176-BEB5-F10B649AFA75}" type="slidenum">
              <a:rPr lang="en-US" smtClean="0"/>
              <a:t>‹#›</a:t>
            </a:fld>
            <a:endParaRPr lang="en-US"/>
          </a:p>
        </p:txBody>
      </p:sp>
    </p:spTree>
    <p:extLst>
      <p:ext uri="{BB962C8B-B14F-4D97-AF65-F5344CB8AC3E}">
        <p14:creationId xmlns:p14="http://schemas.microsoft.com/office/powerpoint/2010/main" val="410894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ADECF3-EE1D-4F24-96E6-99FE6C0526DF}" type="datetimeFigureOut">
              <a:rPr lang="en-US" smtClean="0"/>
              <a:t>3/31/2025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19D20C5-0EAC-4176-BEB5-F10B649AFA75}" type="slidenum">
              <a:rPr lang="en-US" smtClean="0"/>
              <a:t>‹#›</a:t>
            </a:fld>
            <a:endParaRPr lang="en-US"/>
          </a:p>
        </p:txBody>
      </p:sp>
    </p:spTree>
    <p:extLst>
      <p:ext uri="{BB962C8B-B14F-4D97-AF65-F5344CB8AC3E}">
        <p14:creationId xmlns:p14="http://schemas.microsoft.com/office/powerpoint/2010/main" val="2031188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BDCC85-C9B4-46EC-85DB-568A1457040B}"/>
              </a:ext>
            </a:extLst>
          </p:cNvPr>
          <p:cNvSpPr>
            <a:spLocks noGrp="1"/>
          </p:cNvSpPr>
          <p:nvPr>
            <p:ph type="title"/>
          </p:nvPr>
        </p:nvSpPr>
        <p:spPr/>
        <p:txBody>
          <a:bodyPr/>
          <a:lstStyle/>
          <a:p>
            <a:r>
              <a:rPr lang="en-US" dirty="0"/>
              <a:t>Mission</a:t>
            </a:r>
          </a:p>
        </p:txBody>
      </p:sp>
      <p:sp>
        <p:nvSpPr>
          <p:cNvPr id="6" name="Text Placeholder 5">
            <a:extLst>
              <a:ext uri="{FF2B5EF4-FFF2-40B4-BE49-F238E27FC236}">
                <a16:creationId xmlns:a16="http://schemas.microsoft.com/office/drawing/2014/main" id="{D8676D94-858A-4146-ABE8-DC0905E32E75}"/>
              </a:ext>
            </a:extLst>
          </p:cNvPr>
          <p:cNvSpPr>
            <a:spLocks noGrp="1"/>
          </p:cNvSpPr>
          <p:nvPr>
            <p:ph type="body" idx="1"/>
          </p:nvPr>
        </p:nvSpPr>
        <p:spPr>
          <a:xfrm>
            <a:off x="675745" y="1433198"/>
            <a:ext cx="4185623" cy="576262"/>
          </a:xfrm>
        </p:spPr>
        <p:txBody>
          <a:bodyPr/>
          <a:lstStyle/>
          <a:p>
            <a:r>
              <a:rPr lang="en-US" dirty="0"/>
              <a:t>Existing Mission</a:t>
            </a:r>
          </a:p>
        </p:txBody>
      </p:sp>
      <p:sp>
        <p:nvSpPr>
          <p:cNvPr id="7" name="Content Placeholder 6">
            <a:extLst>
              <a:ext uri="{FF2B5EF4-FFF2-40B4-BE49-F238E27FC236}">
                <a16:creationId xmlns:a16="http://schemas.microsoft.com/office/drawing/2014/main" id="{73357574-B4D8-419F-9CB1-0366998CA565}"/>
              </a:ext>
            </a:extLst>
          </p:cNvPr>
          <p:cNvSpPr>
            <a:spLocks noGrp="1"/>
          </p:cNvSpPr>
          <p:nvPr>
            <p:ph sz="half" idx="2"/>
          </p:nvPr>
        </p:nvSpPr>
        <p:spPr>
          <a:xfrm>
            <a:off x="675745" y="2009460"/>
            <a:ext cx="4185623" cy="3304117"/>
          </a:xfrm>
          <a:ln>
            <a:solidFill>
              <a:schemeClr val="tx1"/>
            </a:solidFill>
          </a:ln>
        </p:spPr>
        <p:txBody>
          <a:bodyPr>
            <a:normAutofit lnSpcReduction="10000"/>
          </a:bodyPr>
          <a:lstStyle/>
          <a:p>
            <a:pPr marL="0" indent="0">
              <a:buNone/>
            </a:pPr>
            <a:r>
              <a:rPr lang="en-US" dirty="0"/>
              <a:t>York College enriches lives and enables students to grow as passionate, engaged learners with the confidence to realize their intellectual and human potential as individuals and global citizens.</a:t>
            </a:r>
          </a:p>
        </p:txBody>
      </p:sp>
      <p:sp>
        <p:nvSpPr>
          <p:cNvPr id="8" name="Text Placeholder 7">
            <a:extLst>
              <a:ext uri="{FF2B5EF4-FFF2-40B4-BE49-F238E27FC236}">
                <a16:creationId xmlns:a16="http://schemas.microsoft.com/office/drawing/2014/main" id="{D948B04C-F937-4931-9099-74412DF08353}"/>
              </a:ext>
            </a:extLst>
          </p:cNvPr>
          <p:cNvSpPr>
            <a:spLocks noGrp="1"/>
          </p:cNvSpPr>
          <p:nvPr>
            <p:ph type="body" sz="quarter" idx="3"/>
          </p:nvPr>
        </p:nvSpPr>
        <p:spPr>
          <a:xfrm>
            <a:off x="5088383" y="1433198"/>
            <a:ext cx="4185618" cy="576262"/>
          </a:xfrm>
        </p:spPr>
        <p:txBody>
          <a:bodyPr/>
          <a:lstStyle/>
          <a:p>
            <a:r>
              <a:rPr lang="en-US" dirty="0"/>
              <a:t>Refreshed Mission</a:t>
            </a:r>
          </a:p>
        </p:txBody>
      </p:sp>
      <p:sp>
        <p:nvSpPr>
          <p:cNvPr id="9" name="Content Placeholder 8">
            <a:extLst>
              <a:ext uri="{FF2B5EF4-FFF2-40B4-BE49-F238E27FC236}">
                <a16:creationId xmlns:a16="http://schemas.microsoft.com/office/drawing/2014/main" id="{936C9988-C75F-40DE-9F41-E4E1977EAD75}"/>
              </a:ext>
            </a:extLst>
          </p:cNvPr>
          <p:cNvSpPr>
            <a:spLocks noGrp="1"/>
          </p:cNvSpPr>
          <p:nvPr>
            <p:ph sz="quarter" idx="4"/>
          </p:nvPr>
        </p:nvSpPr>
        <p:spPr>
          <a:xfrm>
            <a:off x="5088384" y="2009460"/>
            <a:ext cx="4185617" cy="3304117"/>
          </a:xfrm>
          <a:ln>
            <a:solidFill>
              <a:schemeClr val="tx1"/>
            </a:solidFill>
          </a:ln>
        </p:spPr>
        <p:txBody>
          <a:bodyPr>
            <a:normAutofit lnSpcReduction="10000"/>
          </a:bodyPr>
          <a:lstStyle/>
          <a:p>
            <a:pPr marL="0" indent="0">
              <a:buNone/>
            </a:pPr>
            <a:r>
              <a:rPr lang="en-US" dirty="0"/>
              <a:t>York College is a community of academic excellence that enriches lives and empowers all students to grow as passionate, engaged learners who realize their intellectual and human potential. At York, personalized college experiences and interactions open students to the world, by fostering a supportive environment that encourages social responsibility, intellectual discovery, belonging, and positive change. </a:t>
            </a:r>
          </a:p>
          <a:p>
            <a:pPr marL="0" indent="0">
              <a:buNone/>
            </a:pPr>
            <a:endParaRPr lang="en-US" dirty="0"/>
          </a:p>
          <a:p>
            <a:pPr marL="0" indent="0">
              <a:buNone/>
            </a:pPr>
            <a:endParaRPr lang="en-US" dirty="0"/>
          </a:p>
        </p:txBody>
      </p:sp>
      <p:sp>
        <p:nvSpPr>
          <p:cNvPr id="2" name="TextBox 1">
            <a:extLst>
              <a:ext uri="{FF2B5EF4-FFF2-40B4-BE49-F238E27FC236}">
                <a16:creationId xmlns:a16="http://schemas.microsoft.com/office/drawing/2014/main" id="{99356ABD-88A0-43C8-8E19-27F499588E03}"/>
              </a:ext>
            </a:extLst>
          </p:cNvPr>
          <p:cNvSpPr txBox="1"/>
          <p:nvPr/>
        </p:nvSpPr>
        <p:spPr>
          <a:xfrm>
            <a:off x="2220686" y="6074229"/>
            <a:ext cx="5887616" cy="369332"/>
          </a:xfrm>
          <a:prstGeom prst="rect">
            <a:avLst/>
          </a:prstGeom>
          <a:noFill/>
        </p:spPr>
        <p:txBody>
          <a:bodyPr wrap="square" rtlCol="0">
            <a:spAutoFit/>
          </a:bodyPr>
          <a:lstStyle/>
          <a:p>
            <a:pPr algn="ctr"/>
            <a:r>
              <a:rPr lang="en-US" dirty="0">
                <a:solidFill>
                  <a:srgbClr val="FF0000"/>
                </a:solidFill>
              </a:rPr>
              <a:t>DRAFT April 2025</a:t>
            </a:r>
          </a:p>
        </p:txBody>
      </p:sp>
    </p:spTree>
    <p:extLst>
      <p:ext uri="{BB962C8B-B14F-4D97-AF65-F5344CB8AC3E}">
        <p14:creationId xmlns:p14="http://schemas.microsoft.com/office/powerpoint/2010/main" val="156409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BDCC85-C9B4-46EC-85DB-568A1457040B}"/>
              </a:ext>
            </a:extLst>
          </p:cNvPr>
          <p:cNvSpPr>
            <a:spLocks noGrp="1"/>
          </p:cNvSpPr>
          <p:nvPr>
            <p:ph type="title"/>
          </p:nvPr>
        </p:nvSpPr>
        <p:spPr/>
        <p:txBody>
          <a:bodyPr/>
          <a:lstStyle/>
          <a:p>
            <a:r>
              <a:rPr lang="en-US" dirty="0"/>
              <a:t>Values</a:t>
            </a:r>
          </a:p>
        </p:txBody>
      </p:sp>
      <p:graphicFrame>
        <p:nvGraphicFramePr>
          <p:cNvPr id="5" name="Content Placeholder 4">
            <a:extLst>
              <a:ext uri="{FF2B5EF4-FFF2-40B4-BE49-F238E27FC236}">
                <a16:creationId xmlns:a16="http://schemas.microsoft.com/office/drawing/2014/main" id="{D5C3440C-AAB6-4A50-BF2F-058426BFBDFA}"/>
              </a:ext>
            </a:extLst>
          </p:cNvPr>
          <p:cNvGraphicFramePr>
            <a:graphicFrameLocks noGrp="1"/>
          </p:cNvGraphicFramePr>
          <p:nvPr>
            <p:ph idx="1"/>
            <p:extLst>
              <p:ext uri="{D42A27DB-BD31-4B8C-83A1-F6EECF244321}">
                <p14:modId xmlns:p14="http://schemas.microsoft.com/office/powerpoint/2010/main" val="164035403"/>
              </p:ext>
            </p:extLst>
          </p:nvPr>
        </p:nvGraphicFramePr>
        <p:xfrm>
          <a:off x="334653" y="1716968"/>
          <a:ext cx="9149184" cy="2762837"/>
        </p:xfrm>
        <a:graphic>
          <a:graphicData uri="http://schemas.openxmlformats.org/drawingml/2006/table">
            <a:tbl>
              <a:tblPr firstRow="1" bandRow="1">
                <a:tableStyleId>{073A0DAA-6AF3-43AB-8588-CEC1D06C72B9}</a:tableStyleId>
              </a:tblPr>
              <a:tblGrid>
                <a:gridCol w="4574592">
                  <a:extLst>
                    <a:ext uri="{9D8B030D-6E8A-4147-A177-3AD203B41FA5}">
                      <a16:colId xmlns:a16="http://schemas.microsoft.com/office/drawing/2014/main" val="645617528"/>
                    </a:ext>
                  </a:extLst>
                </a:gridCol>
                <a:gridCol w="4574592">
                  <a:extLst>
                    <a:ext uri="{9D8B030D-6E8A-4147-A177-3AD203B41FA5}">
                      <a16:colId xmlns:a16="http://schemas.microsoft.com/office/drawing/2014/main" val="3498339993"/>
                    </a:ext>
                  </a:extLst>
                </a:gridCol>
              </a:tblGrid>
              <a:tr h="394691">
                <a:tc>
                  <a:txBody>
                    <a:bodyPr/>
                    <a:lstStyle/>
                    <a:p>
                      <a:r>
                        <a:rPr lang="en-US" sz="1900" dirty="0"/>
                        <a:t>Existing Values</a:t>
                      </a:r>
                    </a:p>
                  </a:txBody>
                  <a:tcPr marL="97321" marR="97321" marT="48661" marB="48661"/>
                </a:tc>
                <a:tc>
                  <a:txBody>
                    <a:bodyPr/>
                    <a:lstStyle/>
                    <a:p>
                      <a:r>
                        <a:rPr lang="en-US" sz="1900" dirty="0"/>
                        <a:t>Refreshed Values</a:t>
                      </a:r>
                    </a:p>
                  </a:txBody>
                  <a:tcPr marL="97321" marR="97321" marT="48661" marB="48661"/>
                </a:tc>
                <a:extLst>
                  <a:ext uri="{0D108BD9-81ED-4DB2-BD59-A6C34878D82A}">
                    <a16:rowId xmlns:a16="http://schemas.microsoft.com/office/drawing/2014/main" val="3840544661"/>
                  </a:ext>
                </a:extLst>
              </a:tr>
              <a:tr h="394691">
                <a:tc>
                  <a:txBody>
                    <a:bodyPr/>
                    <a:lstStyle/>
                    <a:p>
                      <a:r>
                        <a:rPr lang="en-US" sz="1900" dirty="0"/>
                        <a:t>Integrity</a:t>
                      </a:r>
                    </a:p>
                  </a:txBody>
                  <a:tcPr marL="97321" marR="97321" marT="48661" marB="48661"/>
                </a:tc>
                <a:tc>
                  <a:txBody>
                    <a:bodyPr/>
                    <a:lstStyle/>
                    <a:p>
                      <a:r>
                        <a:rPr lang="en-US" sz="1900" dirty="0"/>
                        <a:t>Integrity</a:t>
                      </a:r>
                    </a:p>
                  </a:txBody>
                  <a:tcPr marL="97321" marR="97321" marT="48661" marB="48661"/>
                </a:tc>
                <a:extLst>
                  <a:ext uri="{0D108BD9-81ED-4DB2-BD59-A6C34878D82A}">
                    <a16:rowId xmlns:a16="http://schemas.microsoft.com/office/drawing/2014/main" val="3683806531"/>
                  </a:ext>
                </a:extLst>
              </a:tr>
              <a:tr h="394691">
                <a:tc>
                  <a:txBody>
                    <a:bodyPr/>
                    <a:lstStyle/>
                    <a:p>
                      <a:r>
                        <a:rPr lang="en-US" sz="1900" dirty="0"/>
                        <a:t>Diversity</a:t>
                      </a:r>
                    </a:p>
                  </a:txBody>
                  <a:tcPr marL="97321" marR="97321" marT="48661" marB="48661"/>
                </a:tc>
                <a:tc>
                  <a:txBody>
                    <a:bodyPr/>
                    <a:lstStyle/>
                    <a:p>
                      <a:r>
                        <a:rPr lang="en-US" sz="1900" dirty="0"/>
                        <a:t>Diversity</a:t>
                      </a:r>
                    </a:p>
                  </a:txBody>
                  <a:tcPr marL="97321" marR="97321" marT="48661" marB="48661"/>
                </a:tc>
                <a:extLst>
                  <a:ext uri="{0D108BD9-81ED-4DB2-BD59-A6C34878D82A}">
                    <a16:rowId xmlns:a16="http://schemas.microsoft.com/office/drawing/2014/main" val="1386584636"/>
                  </a:ext>
                </a:extLst>
              </a:tr>
              <a:tr h="394691">
                <a:tc>
                  <a:txBody>
                    <a:bodyPr/>
                    <a:lstStyle/>
                    <a:p>
                      <a:r>
                        <a:rPr lang="en-US" sz="1900" dirty="0"/>
                        <a:t>Intellectual Discovery &amp; Creativity</a:t>
                      </a:r>
                    </a:p>
                  </a:txBody>
                  <a:tcPr marL="97321" marR="97321" marT="48661" marB="48661"/>
                </a:tc>
                <a:tc>
                  <a:txBody>
                    <a:bodyPr/>
                    <a:lstStyle/>
                    <a:p>
                      <a:r>
                        <a:rPr lang="en-US" sz="1900" dirty="0"/>
                        <a:t>Intellectual Discovery &amp; Creativity</a:t>
                      </a:r>
                    </a:p>
                  </a:txBody>
                  <a:tcPr marL="97321" marR="97321" marT="48661" marB="48661"/>
                </a:tc>
                <a:extLst>
                  <a:ext uri="{0D108BD9-81ED-4DB2-BD59-A6C34878D82A}">
                    <a16:rowId xmlns:a16="http://schemas.microsoft.com/office/drawing/2014/main" val="2758999387"/>
                  </a:ext>
                </a:extLst>
              </a:tr>
              <a:tr h="394691">
                <a:tc>
                  <a:txBody>
                    <a:bodyPr/>
                    <a:lstStyle/>
                    <a:p>
                      <a:r>
                        <a:rPr lang="en-US" sz="1900" dirty="0"/>
                        <a:t>Intentional Interactions</a:t>
                      </a:r>
                    </a:p>
                  </a:txBody>
                  <a:tcPr marL="97321" marR="97321" marT="48661" marB="48661"/>
                </a:tc>
                <a:tc>
                  <a:txBody>
                    <a:bodyPr/>
                    <a:lstStyle/>
                    <a:p>
                      <a:r>
                        <a:rPr lang="en-US" sz="1900" dirty="0"/>
                        <a:t>Fostering Campus Community</a:t>
                      </a:r>
                    </a:p>
                  </a:txBody>
                  <a:tcPr marL="97321" marR="97321" marT="48661" marB="48661"/>
                </a:tc>
                <a:extLst>
                  <a:ext uri="{0D108BD9-81ED-4DB2-BD59-A6C34878D82A}">
                    <a16:rowId xmlns:a16="http://schemas.microsoft.com/office/drawing/2014/main" val="435255250"/>
                  </a:ext>
                </a:extLst>
              </a:tr>
              <a:tr h="394691">
                <a:tc>
                  <a:txBody>
                    <a:bodyPr/>
                    <a:lstStyle/>
                    <a:p>
                      <a:r>
                        <a:rPr lang="en-US" sz="1900" dirty="0"/>
                        <a:t>Self-Reflection &amp; Accountability</a:t>
                      </a:r>
                    </a:p>
                  </a:txBody>
                  <a:tcPr marL="97321" marR="97321" marT="48661" marB="48661"/>
                </a:tc>
                <a:tc>
                  <a:txBody>
                    <a:bodyPr/>
                    <a:lstStyle/>
                    <a:p>
                      <a:r>
                        <a:rPr lang="en-US" sz="1900" dirty="0"/>
                        <a:t>Self-Reflection</a:t>
                      </a:r>
                    </a:p>
                  </a:txBody>
                  <a:tcPr marL="97321" marR="97321" marT="48661" marB="48661"/>
                </a:tc>
                <a:extLst>
                  <a:ext uri="{0D108BD9-81ED-4DB2-BD59-A6C34878D82A}">
                    <a16:rowId xmlns:a16="http://schemas.microsoft.com/office/drawing/2014/main" val="535239235"/>
                  </a:ext>
                </a:extLst>
              </a:tr>
              <a:tr h="394691">
                <a:tc>
                  <a:txBody>
                    <a:bodyPr/>
                    <a:lstStyle/>
                    <a:p>
                      <a:r>
                        <a:rPr lang="en-US" sz="1900" dirty="0"/>
                        <a:t>Civic Engagement</a:t>
                      </a:r>
                    </a:p>
                  </a:txBody>
                  <a:tcPr marL="97321" marR="97321" marT="48661" marB="48661"/>
                </a:tc>
                <a:tc>
                  <a:txBody>
                    <a:bodyPr/>
                    <a:lstStyle/>
                    <a:p>
                      <a:r>
                        <a:rPr lang="en-US" sz="1900" dirty="0"/>
                        <a:t>Civic Engagement</a:t>
                      </a:r>
                    </a:p>
                  </a:txBody>
                  <a:tcPr marL="97321" marR="97321" marT="48661" marB="48661"/>
                </a:tc>
                <a:extLst>
                  <a:ext uri="{0D108BD9-81ED-4DB2-BD59-A6C34878D82A}">
                    <a16:rowId xmlns:a16="http://schemas.microsoft.com/office/drawing/2014/main" val="2106221268"/>
                  </a:ext>
                </a:extLst>
              </a:tr>
            </a:tbl>
          </a:graphicData>
        </a:graphic>
      </p:graphicFrame>
      <p:sp>
        <p:nvSpPr>
          <p:cNvPr id="4" name="TextBox 3">
            <a:extLst>
              <a:ext uri="{FF2B5EF4-FFF2-40B4-BE49-F238E27FC236}">
                <a16:creationId xmlns:a16="http://schemas.microsoft.com/office/drawing/2014/main" id="{438AFE70-CB75-441A-B21A-F9F802FEAFAC}"/>
              </a:ext>
            </a:extLst>
          </p:cNvPr>
          <p:cNvSpPr txBox="1"/>
          <p:nvPr/>
        </p:nvSpPr>
        <p:spPr>
          <a:xfrm>
            <a:off x="2220686" y="6074229"/>
            <a:ext cx="5887616" cy="369332"/>
          </a:xfrm>
          <a:prstGeom prst="rect">
            <a:avLst/>
          </a:prstGeom>
          <a:noFill/>
        </p:spPr>
        <p:txBody>
          <a:bodyPr wrap="square" rtlCol="0">
            <a:spAutoFit/>
          </a:bodyPr>
          <a:lstStyle/>
          <a:p>
            <a:pPr algn="ctr"/>
            <a:r>
              <a:rPr lang="en-US" dirty="0">
                <a:solidFill>
                  <a:srgbClr val="FF0000"/>
                </a:solidFill>
              </a:rPr>
              <a:t>DRAFT April 2025</a:t>
            </a:r>
          </a:p>
        </p:txBody>
      </p:sp>
    </p:spTree>
    <p:extLst>
      <p:ext uri="{BB962C8B-B14F-4D97-AF65-F5344CB8AC3E}">
        <p14:creationId xmlns:p14="http://schemas.microsoft.com/office/powerpoint/2010/main" val="3901396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BDCC85-C9B4-46EC-85DB-568A1457040B}"/>
              </a:ext>
            </a:extLst>
          </p:cNvPr>
          <p:cNvSpPr>
            <a:spLocks noGrp="1"/>
          </p:cNvSpPr>
          <p:nvPr>
            <p:ph type="title"/>
          </p:nvPr>
        </p:nvSpPr>
        <p:spPr>
          <a:xfrm>
            <a:off x="382693" y="162321"/>
            <a:ext cx="8596668" cy="576262"/>
          </a:xfrm>
        </p:spPr>
        <p:txBody>
          <a:bodyPr>
            <a:normAutofit fontScale="90000"/>
          </a:bodyPr>
          <a:lstStyle/>
          <a:p>
            <a:r>
              <a:rPr lang="en-US" dirty="0"/>
              <a:t>Vision</a:t>
            </a:r>
          </a:p>
        </p:txBody>
      </p:sp>
      <p:sp>
        <p:nvSpPr>
          <p:cNvPr id="6" name="Text Placeholder 5">
            <a:extLst>
              <a:ext uri="{FF2B5EF4-FFF2-40B4-BE49-F238E27FC236}">
                <a16:creationId xmlns:a16="http://schemas.microsoft.com/office/drawing/2014/main" id="{D8676D94-858A-4146-ABE8-DC0905E32E75}"/>
              </a:ext>
            </a:extLst>
          </p:cNvPr>
          <p:cNvSpPr>
            <a:spLocks noGrp="1"/>
          </p:cNvSpPr>
          <p:nvPr>
            <p:ph type="body" idx="1"/>
          </p:nvPr>
        </p:nvSpPr>
        <p:spPr>
          <a:xfrm>
            <a:off x="675745" y="738583"/>
            <a:ext cx="4185623" cy="576262"/>
          </a:xfrm>
        </p:spPr>
        <p:txBody>
          <a:bodyPr/>
          <a:lstStyle/>
          <a:p>
            <a:r>
              <a:rPr lang="en-US" dirty="0"/>
              <a:t>Existing Vision</a:t>
            </a:r>
          </a:p>
        </p:txBody>
      </p:sp>
      <p:sp>
        <p:nvSpPr>
          <p:cNvPr id="7" name="Content Placeholder 6">
            <a:extLst>
              <a:ext uri="{FF2B5EF4-FFF2-40B4-BE49-F238E27FC236}">
                <a16:creationId xmlns:a16="http://schemas.microsoft.com/office/drawing/2014/main" id="{73357574-B4D8-419F-9CB1-0366998CA565}"/>
              </a:ext>
            </a:extLst>
          </p:cNvPr>
          <p:cNvSpPr>
            <a:spLocks noGrp="1"/>
          </p:cNvSpPr>
          <p:nvPr>
            <p:ph sz="half" idx="2"/>
          </p:nvPr>
        </p:nvSpPr>
        <p:spPr>
          <a:xfrm>
            <a:off x="517793" y="1314845"/>
            <a:ext cx="4726236" cy="5460528"/>
          </a:xfrm>
          <a:ln>
            <a:solidFill>
              <a:schemeClr val="tx1"/>
            </a:solidFill>
          </a:ln>
        </p:spPr>
        <p:txBody>
          <a:bodyPr>
            <a:noAutofit/>
          </a:bodyPr>
          <a:lstStyle/>
          <a:p>
            <a:pPr marL="0" indent="0">
              <a:buNone/>
            </a:pPr>
            <a:r>
              <a:rPr lang="en-US" sz="1000" dirty="0"/>
              <a:t>York College's hallmark academic programs in liberal arts and sciences will be recognized as centers of excellence within CUNY, attracting and graduating some of the best and most highly-motivated students from New York City and the greater New York area. We will be the first choice for prospective CUNY students interested in the health professions, allied health sciences, and business, including aviation management. York College will also establish itself as a model for enabling first-generation college students to earn an undergraduate degree and will fulfill students' individual academic goals while preparing them for graduate education and the competitive marketplace. Students are at the center of their own learning at York College. We offer multiple opportunities for student engagement, inquiry and research-based scholarship, and experiential learning. York maintains a vibrant campus where students actively participate in extra-curricular programs and collaborate with faculty and academic peers whose backgrounds are distinctly different from their own. The College has a dynamic student life with athletic and visual/performing arts programs, special interest clubs, and social organizations where students develop enduring relationships and refine interpersonal skills.</a:t>
            </a:r>
          </a:p>
          <a:p>
            <a:pPr marL="0" indent="0">
              <a:buNone/>
            </a:pPr>
            <a:r>
              <a:rPr lang="en-US" sz="1000" dirty="0"/>
              <a:t>The College will enable faculty and students to pursue their highest goals and foster their development as individuals and professionals. York College will be an attractive place to work, which will draw highly qualified candidates for its academic, executive, professional, and administrative positions. The multicultural nature of our sustainable academic and social environments enriches the collegiate experience for all students, faculty, and staff.</a:t>
            </a:r>
          </a:p>
          <a:p>
            <a:pPr marL="0" indent="0">
              <a:buNone/>
            </a:pPr>
            <a:r>
              <a:rPr lang="en-US" sz="1000" dirty="0"/>
              <a:t>York College will be a magnetizing institution within the Queens community where students and graduates are mobilized as advocates/participants in continuous civic engagement. Our strong alumni network supports our programs, serves as ambassadors, and donates time, talent, and capital to advance our mission. Our Continuing and Professional Education function attracts students, graduates, individuals, and professionals in pursuit of continued personal and professional development. Our business outreach activities engage the business community to strengthen our town-gown relationships.</a:t>
            </a:r>
          </a:p>
        </p:txBody>
      </p:sp>
      <p:sp>
        <p:nvSpPr>
          <p:cNvPr id="8" name="Text Placeholder 7">
            <a:extLst>
              <a:ext uri="{FF2B5EF4-FFF2-40B4-BE49-F238E27FC236}">
                <a16:creationId xmlns:a16="http://schemas.microsoft.com/office/drawing/2014/main" id="{D948B04C-F937-4931-9099-74412DF08353}"/>
              </a:ext>
            </a:extLst>
          </p:cNvPr>
          <p:cNvSpPr>
            <a:spLocks noGrp="1"/>
          </p:cNvSpPr>
          <p:nvPr>
            <p:ph type="body" sz="quarter" idx="3"/>
          </p:nvPr>
        </p:nvSpPr>
        <p:spPr>
          <a:xfrm>
            <a:off x="5454143" y="738583"/>
            <a:ext cx="4185618" cy="576262"/>
          </a:xfrm>
        </p:spPr>
        <p:txBody>
          <a:bodyPr/>
          <a:lstStyle/>
          <a:p>
            <a:r>
              <a:rPr lang="en-US" dirty="0"/>
              <a:t>Refreshed Vision</a:t>
            </a:r>
          </a:p>
        </p:txBody>
      </p:sp>
      <p:sp>
        <p:nvSpPr>
          <p:cNvPr id="9" name="Content Placeholder 8">
            <a:extLst>
              <a:ext uri="{FF2B5EF4-FFF2-40B4-BE49-F238E27FC236}">
                <a16:creationId xmlns:a16="http://schemas.microsoft.com/office/drawing/2014/main" id="{936C9988-C75F-40DE-9F41-E4E1977EAD75}"/>
              </a:ext>
            </a:extLst>
          </p:cNvPr>
          <p:cNvSpPr>
            <a:spLocks noGrp="1"/>
          </p:cNvSpPr>
          <p:nvPr>
            <p:ph sz="quarter" idx="4"/>
          </p:nvPr>
        </p:nvSpPr>
        <p:spPr>
          <a:xfrm>
            <a:off x="5454144" y="1314845"/>
            <a:ext cx="4185617" cy="3304117"/>
          </a:xfrm>
          <a:ln>
            <a:solidFill>
              <a:schemeClr val="tx1"/>
            </a:solidFill>
          </a:ln>
        </p:spPr>
        <p:txBody>
          <a:bodyPr>
            <a:normAutofit/>
          </a:bodyPr>
          <a:lstStyle/>
          <a:p>
            <a:pPr marL="0" indent="0">
              <a:buNone/>
            </a:pPr>
            <a:r>
              <a:rPr lang="en-US" dirty="0"/>
              <a:t>York will be a premier institution where faculty and staff collaborate and excel in a supportive environment to promote academic excellence, opportunity, and innovation that empowers students to thrive. As a catalyst for growth in Queens and beyond, York will foster civic engagement and create pathways for economic and social advancement in the communities we serve.</a:t>
            </a:r>
          </a:p>
          <a:p>
            <a:pPr marL="0" indent="0">
              <a:buNone/>
            </a:pPr>
            <a:endParaRPr lang="en-US" dirty="0"/>
          </a:p>
          <a:p>
            <a:pPr marL="0" indent="0">
              <a:buNone/>
            </a:pPr>
            <a:endParaRPr lang="en-US" dirty="0"/>
          </a:p>
        </p:txBody>
      </p:sp>
      <p:sp>
        <p:nvSpPr>
          <p:cNvPr id="10" name="TextBox 9">
            <a:extLst>
              <a:ext uri="{FF2B5EF4-FFF2-40B4-BE49-F238E27FC236}">
                <a16:creationId xmlns:a16="http://schemas.microsoft.com/office/drawing/2014/main" id="{08A54DF2-ACE2-4A8F-8A68-3E30380D2284}"/>
              </a:ext>
            </a:extLst>
          </p:cNvPr>
          <p:cNvSpPr txBox="1"/>
          <p:nvPr/>
        </p:nvSpPr>
        <p:spPr>
          <a:xfrm>
            <a:off x="5626358" y="6173936"/>
            <a:ext cx="2258009" cy="369332"/>
          </a:xfrm>
          <a:prstGeom prst="rect">
            <a:avLst/>
          </a:prstGeom>
          <a:noFill/>
        </p:spPr>
        <p:txBody>
          <a:bodyPr wrap="square" rtlCol="0">
            <a:spAutoFit/>
          </a:bodyPr>
          <a:lstStyle/>
          <a:p>
            <a:pPr algn="ctr"/>
            <a:r>
              <a:rPr lang="en-US" dirty="0">
                <a:solidFill>
                  <a:srgbClr val="FF0000"/>
                </a:solidFill>
              </a:rPr>
              <a:t>DRAFT April 2025</a:t>
            </a:r>
          </a:p>
        </p:txBody>
      </p:sp>
    </p:spTree>
    <p:extLst>
      <p:ext uri="{BB962C8B-B14F-4D97-AF65-F5344CB8AC3E}">
        <p14:creationId xmlns:p14="http://schemas.microsoft.com/office/powerpoint/2010/main" val="1645611440"/>
      </p:ext>
    </p:extLst>
  </p:cSld>
  <p:clrMapOvr>
    <a:masterClrMapping/>
  </p:clrMapOvr>
</p:sld>
</file>

<file path=ppt/theme/theme1.xml><?xml version="1.0" encoding="utf-8"?>
<a:theme xmlns:a="http://schemas.openxmlformats.org/drawingml/2006/main" name="Facet">
  <a:themeElements>
    <a:clrScheme name="Custom 7">
      <a:dk1>
        <a:sysClr val="windowText" lastClr="000000"/>
      </a:dk1>
      <a:lt1>
        <a:srgbClr val="FFFFFF"/>
      </a:lt1>
      <a:dk2>
        <a:srgbClr val="FFFFFF"/>
      </a:dk2>
      <a:lt2>
        <a:srgbClr val="F2F2F2"/>
      </a:lt2>
      <a:accent1>
        <a:srgbClr val="C00000"/>
      </a:accent1>
      <a:accent2>
        <a:srgbClr val="EF0000"/>
      </a:accent2>
      <a:accent3>
        <a:srgbClr val="797979"/>
      </a:accent3>
      <a:accent4>
        <a:srgbClr val="C00000"/>
      </a:accent4>
      <a:accent5>
        <a:srgbClr val="D9D9D9"/>
      </a:accent5>
      <a:accent6>
        <a:srgbClr val="B22600"/>
      </a:accent6>
      <a:hlink>
        <a:srgbClr val="002060"/>
      </a:hlink>
      <a:folHlink>
        <a:srgbClr val="00B05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793</Words>
  <Application>Microsoft Office PowerPoint</Application>
  <PresentationFormat>Widescreen</PresentationFormat>
  <Paragraphs>55</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Trebuchet MS</vt:lpstr>
      <vt:lpstr>Wingdings 3</vt:lpstr>
      <vt:lpstr>Facet</vt:lpstr>
      <vt:lpstr>Mission</vt:lpstr>
      <vt:lpstr>Values</vt:lpstr>
      <vt:lpstr>Vision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dc:title>
  <dc:creator>Lori Ann Hoeffner</dc:creator>
  <cp:lastModifiedBy>Lori Ann Hoeffner</cp:lastModifiedBy>
  <cp:revision>2</cp:revision>
  <dcterms:created xsi:type="dcterms:W3CDTF">2025-03-31T14:50:02Z</dcterms:created>
  <dcterms:modified xsi:type="dcterms:W3CDTF">2025-03-31T14:59:33Z</dcterms:modified>
</cp:coreProperties>
</file>