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772400" cy="10058400"/>
  <p:notesSz cx="6858000" cy="9144000"/>
  <p:embeddedFontLst>
    <p:embeddedFont>
      <p:font typeface="Inter" panose="020B0502030000000004" pitchFamily="34" charset="0"/>
      <p:regular r:id="rId3"/>
    </p:embeddedFont>
    <p:embeddedFont>
      <p:font typeface="Inter Bold" panose="020B0802030000000004" pitchFamily="34" charset="0"/>
      <p:regular r:id="rId4"/>
      <p:bold r:id="rId5"/>
    </p:embeddedFont>
    <p:embeddedFont>
      <p:font typeface="Inter Bold Italics" panose="020B0802030000000004" pitchFamily="34" charset="0"/>
      <p:regular r:id="rId6"/>
      <p:bold r:id="rId7"/>
      <p:italic r:id="rId8"/>
      <p:boldItalic r:id="rId9"/>
    </p:embeddedFont>
    <p:embeddedFont>
      <p:font typeface="Inter Italics" panose="020B0502030000000004" pitchFamily="34" charset="0"/>
      <p:regular r:id="rId10"/>
      <p:italic r:id="rId11"/>
    </p:embeddedFont>
    <p:embeddedFont>
      <p:font typeface="Inter Semi-Bold" panose="02000503000000020004" pitchFamily="2" charset="0"/>
      <p:regular r:id="rId12"/>
      <p:bold r:id="rId13"/>
    </p:embeddedFont>
    <p:embeddedFont>
      <p:font typeface="Lato Bold" panose="020F0502020204030203" pitchFamily="34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4" autoAdjust="0"/>
  </p:normalViewPr>
  <p:slideViewPr>
    <p:cSldViewPr>
      <p:cViewPr>
        <p:scale>
          <a:sx n="258" d="100"/>
          <a:sy n="258" d="100"/>
        </p:scale>
        <p:origin x="-3240" y="-11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font" Target="fonts/font13.fntdata"/><Relationship Id="rId10" Type="http://schemas.openxmlformats.org/officeDocument/2006/relationships/font" Target="fonts/font8.fntdata"/><Relationship Id="rId19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9597" y="3175"/>
            <a:ext cx="7801997" cy="2173736"/>
            <a:chOff x="0" y="0"/>
            <a:chExt cx="10402662" cy="289831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10339" b="47792"/>
            <a:stretch>
              <a:fillRect/>
            </a:stretch>
          </p:blipFill>
          <p:spPr>
            <a:xfrm flipH="1">
              <a:off x="0" y="0"/>
              <a:ext cx="10402662" cy="2898315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0" y="9122123"/>
            <a:ext cx="7772400" cy="935607"/>
            <a:chOff x="0" y="0"/>
            <a:chExt cx="2960914" cy="35642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960914" cy="356422"/>
            </a:xfrm>
            <a:custGeom>
              <a:avLst/>
              <a:gdLst/>
              <a:ahLst/>
              <a:cxnLst/>
              <a:rect l="l" t="t" r="r" b="b"/>
              <a:pathLst>
                <a:path w="2960914" h="356422">
                  <a:moveTo>
                    <a:pt x="0" y="0"/>
                  </a:moveTo>
                  <a:lnTo>
                    <a:pt x="2960914" y="0"/>
                  </a:lnTo>
                  <a:lnTo>
                    <a:pt x="2960914" y="356422"/>
                  </a:lnTo>
                  <a:lnTo>
                    <a:pt x="0" y="356422"/>
                  </a:lnTo>
                  <a:close/>
                </a:path>
              </a:pathLst>
            </a:custGeom>
            <a:solidFill>
              <a:srgbClr val="006C7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2960914" cy="413572"/>
            </a:xfrm>
            <a:prstGeom prst="rect">
              <a:avLst/>
            </a:prstGeom>
          </p:spPr>
          <p:txBody>
            <a:bodyPr lIns="47790" tIns="47790" rIns="47790" bIns="47790" rtlCol="0" anchor="ctr"/>
            <a:lstStyle/>
            <a:p>
              <a:pPr algn="ctr">
                <a:lnSpc>
                  <a:spcPts val="1505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777240" y="430051"/>
            <a:ext cx="1407151" cy="405584"/>
          </a:xfrm>
          <a:custGeom>
            <a:avLst/>
            <a:gdLst/>
            <a:ahLst/>
            <a:cxnLst/>
            <a:rect l="l" t="t" r="r" b="b"/>
            <a:pathLst>
              <a:path w="1407151" h="405584">
                <a:moveTo>
                  <a:pt x="0" y="0"/>
                </a:moveTo>
                <a:lnTo>
                  <a:pt x="1407151" y="0"/>
                </a:lnTo>
                <a:lnTo>
                  <a:pt x="1407151" y="405584"/>
                </a:lnTo>
                <a:lnTo>
                  <a:pt x="0" y="4055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800619" y="6764484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4" y="0"/>
                </a:lnTo>
                <a:lnTo>
                  <a:pt x="152984" y="152985"/>
                </a:lnTo>
                <a:lnTo>
                  <a:pt x="0" y="1529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777240" y="7474475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4" y="0"/>
                </a:lnTo>
                <a:lnTo>
                  <a:pt x="152984" y="152984"/>
                </a:lnTo>
                <a:lnTo>
                  <a:pt x="0" y="1529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777240" y="8179909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4" y="0"/>
                </a:lnTo>
                <a:lnTo>
                  <a:pt x="152984" y="152985"/>
                </a:lnTo>
                <a:lnTo>
                  <a:pt x="0" y="1529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11" name="Group 11"/>
          <p:cNvGrpSpPr/>
          <p:nvPr/>
        </p:nvGrpSpPr>
        <p:grpSpPr>
          <a:xfrm>
            <a:off x="4570556" y="9379298"/>
            <a:ext cx="1106608" cy="145247"/>
            <a:chOff x="0" y="0"/>
            <a:chExt cx="1475477" cy="19366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93662" cy="193662"/>
            </a:xfrm>
            <a:custGeom>
              <a:avLst/>
              <a:gdLst/>
              <a:ahLst/>
              <a:cxnLst/>
              <a:rect l="l" t="t" r="r" b="b"/>
              <a:pathLst>
                <a:path w="193662" h="193662">
                  <a:moveTo>
                    <a:pt x="0" y="0"/>
                  </a:moveTo>
                  <a:lnTo>
                    <a:pt x="193662" y="0"/>
                  </a:lnTo>
                  <a:lnTo>
                    <a:pt x="193662" y="193662"/>
                  </a:lnTo>
                  <a:lnTo>
                    <a:pt x="0" y="1936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267903" y="3967"/>
              <a:ext cx="1207574" cy="1778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1079"/>
                </a:lnSpc>
                <a:spcBef>
                  <a:spcPct val="0"/>
                </a:spcBef>
              </a:pPr>
              <a:r>
                <a:rPr lang="en-US" sz="899" b="1" u="none" dirty="0">
                  <a:solidFill>
                    <a:srgbClr val="FFFFFF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800.833.8707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4570556" y="9589927"/>
            <a:ext cx="146195" cy="146195"/>
          </a:xfrm>
          <a:custGeom>
            <a:avLst/>
            <a:gdLst/>
            <a:ahLst/>
            <a:cxnLst/>
            <a:rect l="l" t="t" r="r" b="b"/>
            <a:pathLst>
              <a:path w="146195" h="146195">
                <a:moveTo>
                  <a:pt x="0" y="0"/>
                </a:moveTo>
                <a:lnTo>
                  <a:pt x="146194" y="0"/>
                </a:lnTo>
                <a:lnTo>
                  <a:pt x="146194" y="146195"/>
                </a:lnTo>
                <a:lnTo>
                  <a:pt x="0" y="14619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AutoShape 15"/>
          <p:cNvSpPr/>
          <p:nvPr/>
        </p:nvSpPr>
        <p:spPr>
          <a:xfrm>
            <a:off x="4361659" y="9287648"/>
            <a:ext cx="0" cy="604559"/>
          </a:xfrm>
          <a:prstGeom prst="line">
            <a:avLst/>
          </a:prstGeom>
          <a:ln w="190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>
          <a:xfrm>
            <a:off x="753861" y="4449244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5" y="0"/>
                </a:lnTo>
                <a:lnTo>
                  <a:pt x="152985" y="152984"/>
                </a:lnTo>
                <a:lnTo>
                  <a:pt x="0" y="1529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7" name="Freeform 17"/>
          <p:cNvSpPr/>
          <p:nvPr/>
        </p:nvSpPr>
        <p:spPr>
          <a:xfrm>
            <a:off x="753861" y="5145204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5" y="0"/>
                </a:lnTo>
                <a:lnTo>
                  <a:pt x="152985" y="152984"/>
                </a:lnTo>
                <a:lnTo>
                  <a:pt x="0" y="1529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753861" y="5688764"/>
            <a:ext cx="152984" cy="152984"/>
          </a:xfrm>
          <a:custGeom>
            <a:avLst/>
            <a:gdLst/>
            <a:ahLst/>
            <a:cxnLst/>
            <a:rect l="l" t="t" r="r" b="b"/>
            <a:pathLst>
              <a:path w="152984" h="152984">
                <a:moveTo>
                  <a:pt x="0" y="0"/>
                </a:moveTo>
                <a:lnTo>
                  <a:pt x="152985" y="0"/>
                </a:lnTo>
                <a:lnTo>
                  <a:pt x="152985" y="152984"/>
                </a:lnTo>
                <a:lnTo>
                  <a:pt x="0" y="1529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4296588" y="4068570"/>
            <a:ext cx="273968" cy="507349"/>
          </a:xfrm>
          <a:custGeom>
            <a:avLst/>
            <a:gdLst/>
            <a:ahLst/>
            <a:cxnLst/>
            <a:rect l="l" t="t" r="r" b="b"/>
            <a:pathLst>
              <a:path w="273968" h="507349">
                <a:moveTo>
                  <a:pt x="0" y="0"/>
                </a:moveTo>
                <a:lnTo>
                  <a:pt x="273968" y="0"/>
                </a:lnTo>
                <a:lnTo>
                  <a:pt x="273968" y="507348"/>
                </a:lnTo>
                <a:lnTo>
                  <a:pt x="0" y="50734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4317242" y="5944710"/>
            <a:ext cx="2965285" cy="713063"/>
            <a:chOff x="0" y="0"/>
            <a:chExt cx="3953714" cy="950751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536533" cy="536533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178172" y="0"/>
                    </a:moveTo>
                    <a:lnTo>
                      <a:pt x="634628" y="0"/>
                    </a:lnTo>
                    <a:cubicBezTo>
                      <a:pt x="733030" y="0"/>
                      <a:pt x="812800" y="79770"/>
                      <a:pt x="812800" y="178172"/>
                    </a:cubicBezTo>
                    <a:lnTo>
                      <a:pt x="812800" y="634628"/>
                    </a:lnTo>
                    <a:cubicBezTo>
                      <a:pt x="812800" y="733030"/>
                      <a:pt x="733030" y="812800"/>
                      <a:pt x="634628" y="812800"/>
                    </a:cubicBezTo>
                    <a:lnTo>
                      <a:pt x="178172" y="812800"/>
                    </a:lnTo>
                    <a:cubicBezTo>
                      <a:pt x="79770" y="812800"/>
                      <a:pt x="0" y="733030"/>
                      <a:pt x="0" y="634628"/>
                    </a:cubicBezTo>
                    <a:lnTo>
                      <a:pt x="0" y="178172"/>
                    </a:lnTo>
                    <a:cubicBezTo>
                      <a:pt x="0" y="79770"/>
                      <a:pt x="79770" y="0"/>
                      <a:pt x="178172" y="0"/>
                    </a:cubicBezTo>
                    <a:close/>
                  </a:path>
                </a:pathLst>
              </a:custGeom>
              <a:solidFill>
                <a:srgbClr val="006C77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lIns="47790" tIns="47790" rIns="47790" bIns="47790" rtlCol="0" anchor="ctr"/>
              <a:lstStyle/>
              <a:p>
                <a:pPr algn="ctr">
                  <a:lnSpc>
                    <a:spcPts val="1580"/>
                  </a:lnSpc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681986" y="-47588"/>
              <a:ext cx="3271728" cy="26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80"/>
                </a:lnSpc>
              </a:pPr>
              <a:r>
                <a:rPr lang="en-US" sz="900" b="1">
                  <a:solidFill>
                    <a:srgbClr val="0F2939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Episode 1: Connecting with Yourself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681986" y="352581"/>
              <a:ext cx="3271728" cy="598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59"/>
                </a:lnSpc>
                <a:spcBef>
                  <a:spcPct val="0"/>
                </a:spcBef>
              </a:pPr>
              <a:r>
                <a:rPr lang="en-US" sz="899">
                  <a:solidFill>
                    <a:srgbClr val="0F2939"/>
                  </a:solidFill>
                  <a:latin typeface="Inter"/>
                  <a:ea typeface="Inter"/>
                  <a:cs typeface="Inter"/>
                  <a:sym typeface="Inter"/>
                </a:rPr>
                <a:t>Sometimes the best way to care for others is to start with yourself. Learn simple ways to check in, breathe, and reset.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306915" y="6831632"/>
            <a:ext cx="3080659" cy="901154"/>
            <a:chOff x="0" y="-47588"/>
            <a:chExt cx="4107546" cy="1201539"/>
          </a:xfrm>
        </p:grpSpPr>
        <p:grpSp>
          <p:nvGrpSpPr>
            <p:cNvPr id="27" name="Group 27"/>
            <p:cNvGrpSpPr/>
            <p:nvPr/>
          </p:nvGrpSpPr>
          <p:grpSpPr>
            <a:xfrm>
              <a:off x="0" y="0"/>
              <a:ext cx="536533" cy="536533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178172" y="0"/>
                    </a:moveTo>
                    <a:lnTo>
                      <a:pt x="634628" y="0"/>
                    </a:lnTo>
                    <a:cubicBezTo>
                      <a:pt x="733030" y="0"/>
                      <a:pt x="812800" y="79770"/>
                      <a:pt x="812800" y="178172"/>
                    </a:cubicBezTo>
                    <a:lnTo>
                      <a:pt x="812800" y="634628"/>
                    </a:lnTo>
                    <a:cubicBezTo>
                      <a:pt x="812800" y="733030"/>
                      <a:pt x="733030" y="812800"/>
                      <a:pt x="634628" y="812800"/>
                    </a:cubicBezTo>
                    <a:lnTo>
                      <a:pt x="178172" y="812800"/>
                    </a:lnTo>
                    <a:cubicBezTo>
                      <a:pt x="79770" y="812800"/>
                      <a:pt x="0" y="733030"/>
                      <a:pt x="0" y="634628"/>
                    </a:cubicBezTo>
                    <a:lnTo>
                      <a:pt x="0" y="178172"/>
                    </a:lnTo>
                    <a:cubicBezTo>
                      <a:pt x="0" y="79770"/>
                      <a:pt x="79770" y="0"/>
                      <a:pt x="178172" y="0"/>
                    </a:cubicBezTo>
                    <a:close/>
                  </a:path>
                </a:pathLst>
              </a:custGeom>
              <a:solidFill>
                <a:srgbClr val="006C77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lIns="47790" tIns="47790" rIns="47790" bIns="47790" rtlCol="0" anchor="ctr"/>
              <a:lstStyle/>
              <a:p>
                <a:pPr algn="ctr">
                  <a:lnSpc>
                    <a:spcPts val="1580"/>
                  </a:lnSpc>
                </a:pPr>
                <a:endParaRPr/>
              </a:p>
            </p:txBody>
          </p:sp>
        </p:grpSp>
        <p:sp>
          <p:nvSpPr>
            <p:cNvPr id="30" name="TextBox 30"/>
            <p:cNvSpPr txBox="1"/>
            <p:nvPr/>
          </p:nvSpPr>
          <p:spPr>
            <a:xfrm>
              <a:off x="681984" y="-47588"/>
              <a:ext cx="3425562" cy="2933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1980"/>
                </a:lnSpc>
              </a:pPr>
              <a:r>
                <a:rPr lang="en-US" sz="900" b="1" dirty="0">
                  <a:solidFill>
                    <a:srgbClr val="0F2939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Episode 2: Connections at Work and Beyond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681986" y="352581"/>
              <a:ext cx="3271728" cy="8013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59"/>
                </a:lnSpc>
                <a:spcBef>
                  <a:spcPct val="0"/>
                </a:spcBef>
              </a:pPr>
              <a:r>
                <a:rPr lang="en-US" sz="899" dirty="0">
                  <a:solidFill>
                    <a:srgbClr val="0F2939"/>
                  </a:solidFill>
                  <a:latin typeface="Inter"/>
                  <a:ea typeface="Inter"/>
                  <a:cs typeface="Inter"/>
                  <a:sym typeface="Inter"/>
                </a:rPr>
                <a:t>A genuine “How are you feeling?” can mean more than you think. Explore easy ways to show care, build trust, and connect across differences.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4336292" y="7942336"/>
            <a:ext cx="2965285" cy="865463"/>
            <a:chOff x="0" y="0"/>
            <a:chExt cx="3953714" cy="1153951"/>
          </a:xfrm>
        </p:grpSpPr>
        <p:grpSp>
          <p:nvGrpSpPr>
            <p:cNvPr id="33" name="Group 33"/>
            <p:cNvGrpSpPr/>
            <p:nvPr/>
          </p:nvGrpSpPr>
          <p:grpSpPr>
            <a:xfrm>
              <a:off x="0" y="0"/>
              <a:ext cx="536533" cy="536533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178172" y="0"/>
                    </a:moveTo>
                    <a:lnTo>
                      <a:pt x="634628" y="0"/>
                    </a:lnTo>
                    <a:cubicBezTo>
                      <a:pt x="733030" y="0"/>
                      <a:pt x="812800" y="79770"/>
                      <a:pt x="812800" y="178172"/>
                    </a:cubicBezTo>
                    <a:lnTo>
                      <a:pt x="812800" y="634628"/>
                    </a:lnTo>
                    <a:cubicBezTo>
                      <a:pt x="812800" y="733030"/>
                      <a:pt x="733030" y="812800"/>
                      <a:pt x="634628" y="812800"/>
                    </a:cubicBezTo>
                    <a:lnTo>
                      <a:pt x="178172" y="812800"/>
                    </a:lnTo>
                    <a:cubicBezTo>
                      <a:pt x="79770" y="812800"/>
                      <a:pt x="0" y="733030"/>
                      <a:pt x="0" y="634628"/>
                    </a:cubicBezTo>
                    <a:lnTo>
                      <a:pt x="0" y="178172"/>
                    </a:lnTo>
                    <a:cubicBezTo>
                      <a:pt x="0" y="79770"/>
                      <a:pt x="79770" y="0"/>
                      <a:pt x="178172" y="0"/>
                    </a:cubicBezTo>
                    <a:close/>
                  </a:path>
                </a:pathLst>
              </a:custGeom>
              <a:solidFill>
                <a:srgbClr val="006C77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lIns="47790" tIns="47790" rIns="47790" bIns="47790" rtlCol="0" anchor="ctr"/>
              <a:lstStyle/>
              <a:p>
                <a:pPr algn="ctr">
                  <a:lnSpc>
                    <a:spcPts val="1580"/>
                  </a:lnSpc>
                </a:pPr>
                <a:endParaRPr/>
              </a:p>
            </p:txBody>
          </p:sp>
        </p:grpSp>
        <p:sp>
          <p:nvSpPr>
            <p:cNvPr id="36" name="TextBox 36"/>
            <p:cNvSpPr txBox="1"/>
            <p:nvPr/>
          </p:nvSpPr>
          <p:spPr>
            <a:xfrm>
              <a:off x="681986" y="-47588"/>
              <a:ext cx="3271728" cy="263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980"/>
                </a:lnSpc>
              </a:pPr>
              <a:r>
                <a:rPr lang="en-US" sz="900" b="1">
                  <a:solidFill>
                    <a:srgbClr val="0F2939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Episode 3: When to Seek Support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681986" y="352581"/>
              <a:ext cx="3271728" cy="8013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59"/>
                </a:lnSpc>
                <a:spcBef>
                  <a:spcPct val="0"/>
                </a:spcBef>
              </a:pPr>
              <a:r>
                <a:rPr lang="en-US" sz="899">
                  <a:solidFill>
                    <a:srgbClr val="0F2939"/>
                  </a:solidFill>
                  <a:latin typeface="Inter"/>
                  <a:ea typeface="Inter"/>
                  <a:cs typeface="Inter"/>
                  <a:sym typeface="Inter"/>
                </a:rPr>
                <a:t>Think of your mental health like a phone battery. Daily habits keep you charged, and reaching out for support helps you balance your energy.</a:t>
              </a:r>
            </a:p>
          </p:txBody>
        </p:sp>
      </p:grpSp>
      <p:sp>
        <p:nvSpPr>
          <p:cNvPr id="38" name="Freeform 38"/>
          <p:cNvSpPr/>
          <p:nvPr/>
        </p:nvSpPr>
        <p:spPr>
          <a:xfrm>
            <a:off x="4336292" y="6014679"/>
            <a:ext cx="363850" cy="328374"/>
          </a:xfrm>
          <a:custGeom>
            <a:avLst/>
            <a:gdLst/>
            <a:ahLst/>
            <a:cxnLst/>
            <a:rect l="l" t="t" r="r" b="b"/>
            <a:pathLst>
              <a:path w="363850" h="328374">
                <a:moveTo>
                  <a:pt x="0" y="0"/>
                </a:moveTo>
                <a:lnTo>
                  <a:pt x="363850" y="0"/>
                </a:lnTo>
                <a:lnTo>
                  <a:pt x="363850" y="328374"/>
                </a:lnTo>
                <a:lnTo>
                  <a:pt x="0" y="32837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Freeform 39"/>
          <p:cNvSpPr/>
          <p:nvPr/>
        </p:nvSpPr>
        <p:spPr>
          <a:xfrm>
            <a:off x="4352134" y="6917469"/>
            <a:ext cx="332166" cy="289400"/>
          </a:xfrm>
          <a:custGeom>
            <a:avLst/>
            <a:gdLst/>
            <a:ahLst/>
            <a:cxnLst/>
            <a:rect l="l" t="t" r="r" b="b"/>
            <a:pathLst>
              <a:path w="332166" h="289400">
                <a:moveTo>
                  <a:pt x="0" y="0"/>
                </a:moveTo>
                <a:lnTo>
                  <a:pt x="332166" y="0"/>
                </a:lnTo>
                <a:lnTo>
                  <a:pt x="332166" y="289400"/>
                </a:lnTo>
                <a:lnTo>
                  <a:pt x="0" y="2894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0" name="Freeform 40"/>
          <p:cNvSpPr/>
          <p:nvPr/>
        </p:nvSpPr>
        <p:spPr>
          <a:xfrm>
            <a:off x="4317242" y="7934384"/>
            <a:ext cx="399508" cy="398509"/>
          </a:xfrm>
          <a:custGeom>
            <a:avLst/>
            <a:gdLst/>
            <a:ahLst/>
            <a:cxnLst/>
            <a:rect l="l" t="t" r="r" b="b"/>
            <a:pathLst>
              <a:path w="399508" h="398509">
                <a:moveTo>
                  <a:pt x="0" y="0"/>
                </a:moveTo>
                <a:lnTo>
                  <a:pt x="399508" y="0"/>
                </a:lnTo>
                <a:lnTo>
                  <a:pt x="399508" y="398510"/>
                </a:lnTo>
                <a:lnTo>
                  <a:pt x="0" y="39851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753861" y="1282196"/>
            <a:ext cx="6241299" cy="647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40"/>
              </a:lnSpc>
            </a:pPr>
            <a:r>
              <a:rPr lang="en-US" sz="4200" b="1">
                <a:solidFill>
                  <a:srgbClr val="FFFFFF"/>
                </a:solidFill>
                <a:latin typeface="Lato Bold"/>
                <a:ea typeface="Lato Bold"/>
                <a:cs typeface="Lato Bold"/>
                <a:sym typeface="Lato Bold"/>
              </a:rPr>
              <a:t>World Mental Health Day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753861" y="9256869"/>
            <a:ext cx="2780602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160"/>
              </a:lnSpc>
            </a:pPr>
            <a:r>
              <a:rPr lang="en-US" sz="1800" b="1">
                <a:solidFill>
                  <a:srgbClr val="FFFFFF"/>
                </a:solidFill>
                <a:latin typeface="Lato Bold"/>
                <a:ea typeface="Lato Bold"/>
                <a:cs typeface="Lato Bold"/>
                <a:sym typeface="Lato Bold"/>
              </a:rPr>
              <a:t>Connect Confidentially Any Time, Any Day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777240" y="2406146"/>
            <a:ext cx="6217920" cy="4908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20"/>
              </a:lnSpc>
              <a:spcBef>
                <a:spcPct val="0"/>
              </a:spcBef>
            </a:pPr>
            <a:r>
              <a:rPr lang="en-US" sz="2800" b="1">
                <a:solidFill>
                  <a:srgbClr val="302823"/>
                </a:solidFill>
                <a:latin typeface="Lato Bold"/>
                <a:ea typeface="Lato Bold"/>
                <a:cs typeface="Lato Bold"/>
                <a:sym typeface="Lato Bold"/>
              </a:rPr>
              <a:t>Tips and tools for everyday wellbeing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777240" y="3092249"/>
            <a:ext cx="6217920" cy="626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679"/>
              </a:lnSpc>
              <a:spcBef>
                <a:spcPct val="0"/>
              </a:spcBef>
            </a:pPr>
            <a:r>
              <a:rPr lang="en-US" sz="1200" b="1">
                <a:solidFill>
                  <a:srgbClr val="0F2939"/>
                </a:solidFill>
                <a:latin typeface="Inter Bold"/>
                <a:ea typeface="Inter Bold"/>
                <a:cs typeface="Inter Bold"/>
                <a:sym typeface="Inter Bold"/>
              </a:rPr>
              <a:t>World Mental Health Day</a:t>
            </a:r>
            <a:r>
              <a:rPr lang="en-US" sz="12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, observed annually on October 10, is a chance to pause, recharge, and remember that caring for our mental health matters every day. Here are a few small steps you can take and ways CCA can support your wellbeing goals. 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800619" y="3947594"/>
            <a:ext cx="2962654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F2939"/>
                </a:solidFill>
                <a:latin typeface="Lato Bold"/>
                <a:ea typeface="Lato Bold"/>
                <a:cs typeface="Lato Bold"/>
                <a:sym typeface="Lato Bold"/>
              </a:rPr>
              <a:t>Mental Health Tips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971511" y="4420669"/>
            <a:ext cx="2903000" cy="57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Pause &amp; reflect: </a:t>
            </a:r>
            <a:r>
              <a:rPr lang="en-US" sz="11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Take a few minutes each day to breathe, stretch, or check in with how you are feeling. 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953603" y="5116629"/>
            <a:ext cx="2903000" cy="57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Build connections: </a:t>
            </a:r>
            <a:r>
              <a:rPr lang="en-US" sz="11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Ask a colleague or friend how they’re feeling and really listen.</a:t>
            </a:r>
          </a:p>
          <a:p>
            <a:pPr algn="l">
              <a:lnSpc>
                <a:spcPts val="1540"/>
              </a:lnSpc>
            </a:pPr>
            <a:endParaRPr lang="en-US" sz="1100">
              <a:solidFill>
                <a:srgbClr val="0F293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" name="TextBox 48"/>
          <p:cNvSpPr txBox="1"/>
          <p:nvPr/>
        </p:nvSpPr>
        <p:spPr>
          <a:xfrm>
            <a:off x="971511" y="5660189"/>
            <a:ext cx="2903000" cy="57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Reach out early if something feels off: </a:t>
            </a:r>
            <a:r>
              <a:rPr lang="en-US" sz="11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Seeking support helps you stay strong. </a:t>
            </a:r>
          </a:p>
          <a:p>
            <a:pPr algn="l">
              <a:lnSpc>
                <a:spcPts val="1540"/>
              </a:lnSpc>
            </a:pPr>
            <a:endParaRPr lang="en-US" sz="1100">
              <a:solidFill>
                <a:srgbClr val="0F293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" name="TextBox 49"/>
          <p:cNvSpPr txBox="1"/>
          <p:nvPr/>
        </p:nvSpPr>
        <p:spPr>
          <a:xfrm>
            <a:off x="777240" y="6210967"/>
            <a:ext cx="2962654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F2939"/>
                </a:solidFill>
                <a:latin typeface="Lato Bold"/>
                <a:ea typeface="Lato Bold"/>
                <a:cs typeface="Lato Bold"/>
                <a:sym typeface="Lato Bold"/>
              </a:rPr>
              <a:t>How CCA Can Help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006579" y="6735909"/>
            <a:ext cx="2903000" cy="57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Confidential counseling:</a:t>
            </a:r>
            <a:r>
              <a:rPr lang="en-US" sz="11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 Short-term support for stress, anxiety, relationships, and more.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006579" y="7445900"/>
            <a:ext cx="2903000" cy="762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Chat-based coaching:</a:t>
            </a:r>
            <a:r>
              <a:rPr lang="en-US" sz="110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 Build resilience, strengthen communication, and improve wellbeing at work.</a:t>
            </a:r>
          </a:p>
          <a:p>
            <a:pPr algn="l">
              <a:lnSpc>
                <a:spcPts val="1540"/>
              </a:lnSpc>
            </a:pPr>
            <a:endParaRPr lang="en-US" sz="1100">
              <a:solidFill>
                <a:srgbClr val="0F2939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" name="TextBox 52"/>
          <p:cNvSpPr txBox="1"/>
          <p:nvPr/>
        </p:nvSpPr>
        <p:spPr>
          <a:xfrm>
            <a:off x="1006579" y="8151334"/>
            <a:ext cx="2903000" cy="57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0"/>
              </a:lnSpc>
            </a:pPr>
            <a:r>
              <a:rPr lang="en-US" sz="1100" b="1" dirty="0">
                <a:solidFill>
                  <a:srgbClr val="0F2939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Support for everyday needs:</a:t>
            </a:r>
            <a:r>
              <a:rPr lang="en-US" sz="1100" dirty="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 Time-saving guidance and referrals for childcare, elder care, legal and financial needs, and more.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681092" y="3947594"/>
            <a:ext cx="2434507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F2939"/>
                </a:solidFill>
                <a:latin typeface="Lato Bold"/>
                <a:ea typeface="Lato Bold"/>
                <a:cs typeface="Lato Bold"/>
                <a:sym typeface="Lato Bold"/>
              </a:rPr>
              <a:t>World Mental Health Day Mini-Series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296588" y="4835273"/>
            <a:ext cx="2985940" cy="985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 dirty="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In honor of World Mental Health Day, we’re launching a </a:t>
            </a:r>
            <a:r>
              <a:rPr lang="en-US" sz="900" b="1" dirty="0">
                <a:solidFill>
                  <a:srgbClr val="0F2939"/>
                </a:solidFill>
                <a:latin typeface="Inter Bold"/>
                <a:ea typeface="Inter Bold"/>
                <a:cs typeface="Inter Bold"/>
                <a:sym typeface="Inter Bold"/>
              </a:rPr>
              <a:t>3-part mini-series</a:t>
            </a:r>
            <a:r>
              <a:rPr lang="en-US" sz="900" dirty="0">
                <a:solidFill>
                  <a:srgbClr val="0F2939"/>
                </a:solidFill>
                <a:latin typeface="Inter"/>
                <a:ea typeface="Inter"/>
                <a:cs typeface="Inter"/>
                <a:sym typeface="Inter"/>
              </a:rPr>
              <a:t> to help you care for yourself, strengthen connections, and sustain wellbeing.</a:t>
            </a:r>
          </a:p>
          <a:p>
            <a:pPr algn="l">
              <a:lnSpc>
                <a:spcPts val="1260"/>
              </a:lnSpc>
            </a:pPr>
            <a:endParaRPr lang="en-US" sz="900" dirty="0">
              <a:solidFill>
                <a:srgbClr val="0F2939"/>
              </a:solidFill>
              <a:latin typeface="Inter"/>
              <a:ea typeface="Inter"/>
              <a:cs typeface="Inter"/>
              <a:sym typeface="Inter"/>
            </a:endParaRPr>
          </a:p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 b="1" i="1" dirty="0">
                <a:solidFill>
                  <a:srgbClr val="F59069"/>
                </a:solidFill>
                <a:latin typeface="Inter Bold Italics"/>
                <a:ea typeface="Inter Bold Italics"/>
                <a:cs typeface="Inter Bold Italics"/>
                <a:sym typeface="Inter Bold Italics"/>
              </a:rPr>
              <a:t>Available for on-demand viewing starting 10/10/25 in the Be Present section of </a:t>
            </a:r>
            <a:r>
              <a:rPr lang="en-US" sz="900" b="1" i="1" dirty="0" err="1">
                <a:solidFill>
                  <a:srgbClr val="F59069"/>
                </a:solidFill>
                <a:latin typeface="Inter Bold Italics"/>
                <a:ea typeface="Inter Bold Italics"/>
                <a:cs typeface="Inter Bold Italics"/>
                <a:sym typeface="Inter Bold Italics"/>
              </a:rPr>
              <a:t>BeWell</a:t>
            </a:r>
            <a:r>
              <a:rPr lang="en-US" sz="900" b="1" i="1" dirty="0">
                <a:solidFill>
                  <a:srgbClr val="F59069"/>
                </a:solidFill>
                <a:latin typeface="Inter Bold Italics"/>
                <a:ea typeface="Inter Bold Italics"/>
                <a:cs typeface="Inter Bold Italics"/>
                <a:sym typeface="Inter Bold Italics"/>
              </a:rPr>
              <a:t> by CCA.</a:t>
            </a:r>
            <a:r>
              <a:rPr lang="en-US" sz="900" i="1" dirty="0">
                <a:solidFill>
                  <a:srgbClr val="F59069"/>
                </a:solidFill>
                <a:latin typeface="Inter Italics"/>
                <a:ea typeface="Inter Italics"/>
                <a:cs typeface="Inter Italics"/>
                <a:sym typeface="Inter Italics"/>
              </a:rPr>
              <a:t> 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785916" y="9587532"/>
            <a:ext cx="2601659" cy="152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 b="1" dirty="0" err="1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BeWell</a:t>
            </a:r>
            <a:r>
              <a:rPr lang="en-US" sz="900" b="1" dirty="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 by CCA</a:t>
            </a:r>
            <a:r>
              <a:rPr lang="en-US" sz="90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-US" sz="900" dirty="0" err="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ccaplatform.com</a:t>
            </a:r>
            <a:r>
              <a:rPr lang="en-US" sz="90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/</a:t>
            </a:r>
            <a:r>
              <a:rPr lang="en-US" sz="9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go/CUNY</a:t>
            </a:r>
            <a:endParaRPr lang="en-US" sz="900" dirty="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6" name="Group 56"/>
          <p:cNvGrpSpPr/>
          <p:nvPr/>
        </p:nvGrpSpPr>
        <p:grpSpPr>
          <a:xfrm>
            <a:off x="3506039" y="9246136"/>
            <a:ext cx="646070" cy="646070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344</Words>
  <Application>Microsoft Macintosh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Inter Semi-Bold</vt:lpstr>
      <vt:lpstr>Inter Bold Italics</vt:lpstr>
      <vt:lpstr>Inter Bold</vt:lpstr>
      <vt:lpstr>Arial</vt:lpstr>
      <vt:lpstr>Lato Bold</vt:lpstr>
      <vt:lpstr>Inter Italics</vt:lpstr>
      <vt:lpstr>Calibri</vt:lpstr>
      <vt:lpstr>Inter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Mental Health Day</dc:title>
  <cp:lastModifiedBy>Elizabeth Bagot</cp:lastModifiedBy>
  <cp:revision>3</cp:revision>
  <dcterms:created xsi:type="dcterms:W3CDTF">2006-08-16T00:00:00Z</dcterms:created>
  <dcterms:modified xsi:type="dcterms:W3CDTF">2025-10-01T14:36:54Z</dcterms:modified>
  <dc:identifier>DAG0fNKjm2g</dc:identifier>
</cp:coreProperties>
</file>