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85" r:id="rId6"/>
    <p:sldId id="286" r:id="rId7"/>
    <p:sldId id="304" r:id="rId8"/>
    <p:sldId id="288" r:id="rId9"/>
    <p:sldId id="258" r:id="rId10"/>
    <p:sldId id="305" r:id="rId11"/>
    <p:sldId id="270" r:id="rId12"/>
    <p:sldId id="306" r:id="rId13"/>
    <p:sldId id="259" r:id="rId14"/>
    <p:sldId id="307" r:id="rId15"/>
    <p:sldId id="308" r:id="rId16"/>
    <p:sldId id="309" r:id="rId17"/>
    <p:sldId id="310" r:id="rId18"/>
    <p:sldId id="311" r:id="rId19"/>
    <p:sldId id="287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A2"/>
    <a:srgbClr val="117385"/>
    <a:srgbClr val="007BB0"/>
    <a:srgbClr val="0080B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0102C-DF81-4402-9730-AE89A98F8BC2}" v="4" dt="2025-12-16T19:47:17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829"/>
  </p:normalViewPr>
  <p:slideViewPr>
    <p:cSldViewPr snapToGrid="0">
      <p:cViewPr varScale="1">
        <p:scale>
          <a:sx n="101" d="100"/>
          <a:sy n="101" d="100"/>
        </p:scale>
        <p:origin x="10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5C70-D038-8A4D-9F18-1671FB677675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89E41-8F11-584C-ACA2-31264B786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9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ynthialdixon.hubpages.com/hub/Do-you-have-a-Wil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7DD22-706C-334E-485A-BBB40E030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BC9939-D17D-6BD5-3170-0430554E1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190B6-F042-9673-DC9B-14121BD4D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5CA8A-A033-80DB-973A-7CC41AD10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9E41-8F11-584C-ACA2-31264B7869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85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health care proxy speaks for you if you can’t speak for yourself. A health care proxy is a legal paper that lets you pick another person to </a:t>
            </a:r>
            <a:r>
              <a:rPr lang="en-US" dirty="0">
                <a:hlinkClick r:id="rId3"/>
              </a:rPr>
              <a:t>make health care decisions</a:t>
            </a:r>
            <a:r>
              <a:rPr lang="en-US"/>
              <a:t> for you, if and only if you are unable to communicate.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is used when you cannot speak for yourself most often due to a temporary or sudden disability.</a:t>
            </a:r>
          </a:p>
          <a:p>
            <a:endParaRPr lang="en-US" dirty="0"/>
          </a:p>
          <a:p>
            <a:r>
              <a:rPr lang="en-US" dirty="0"/>
              <a:t>You should choose someone whom you can trust and who shares the same beliefs as you when making these kinds of decisions.</a:t>
            </a:r>
          </a:p>
          <a:p>
            <a:endParaRPr lang="en-US" dirty="0"/>
          </a:p>
          <a:p>
            <a:r>
              <a:rPr lang="en-US" dirty="0"/>
              <a:t>A health care proxy is not a living will. A living will is not a health care proxy. They are two very different legal documents. A living will allows you to leave written instructions that explain your health care wishes, especially about end-of-life care. A living will is a written statement of your wishes. A health care proxy empowers another person to speak for you. A living will has no place for you to express your choice of medical treatments.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9E41-8F11-584C-ACA2-31264B7869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62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To reiterate the importance…….create a scenario that depicts what happens if there is an emergency with no “ad’s” in place.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9E41-8F11-584C-ACA2-31264B7869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77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Unless given other instructions, hospital staff will try to help all patients whose heart has stopped or who have stopped breathing.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9E41-8F11-584C-ACA2-31264B7869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32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i="1"/>
              <a:t>The Five Wishes: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i="1" dirty="0"/>
              <a:t>Comfort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i="1" dirty="0"/>
              <a:t>Care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i="1" dirty="0"/>
              <a:t>Spirituality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i="1" dirty="0"/>
              <a:t>Forgiveness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i="1" dirty="0"/>
              <a:t>Final wishes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9E41-8F11-584C-ACA2-31264B7869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63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Suggestion: Easy access to documents once created - - upon hospital admittance one of the first questions asked is do you have “ad’s” and the hospital will need copies of the documents for the file.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9E41-8F11-584C-ACA2-31264B7869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90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Suggestion: Easy access to documents once created - - upon hospital admittance one of the first questions asked is do you have “ad’s” and the hospital will need copies of the documents for the file.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9E41-8F11-584C-ACA2-31264B7869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37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C0774-0C2B-B2FA-F786-F9F342A96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7D5035-E76A-FBE4-64DB-4713194A2E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C6B369-7622-AFD9-FB2D-2EAB7FA7E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40E88-CD8E-BCD4-EE93-21CDDE7D6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9E41-8F11-584C-ACA2-31264B7869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9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49325-B911-5959-99A9-13886B53E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0A1ABF-83E5-F4CB-3A65-95EB1E496C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914D1-8021-A3D1-17B6-A7B0C76EA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E1C7A-7A4F-2271-FA45-78E47841B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9E41-8F11-584C-ACA2-31264B7869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6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5A195-77F1-00D5-41BD-DF88BACD8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5189C8-3D48-1086-A98C-6338F220A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233FFA-7E56-26F3-D067-A3A98E780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 the housekeeping tips briefly (for Webex sessions)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sz="1200" dirty="0">
              <a:latin typeface="Calibri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8319F-4D2D-48F7-5A4E-F847DE8F8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9E41-8F11-584C-ACA2-31264B7869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i="1"/>
              <a:t>Over the next 60 minutes, I’ll familiarize you with advance directives …….</a:t>
            </a:r>
            <a:endParaRPr lang="en-US" dirty="0"/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i="1" dirty="0"/>
              <a:t>What are they and why you should care</a:t>
            </a:r>
            <a:endParaRPr lang="en-US" dirty="0"/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i="1" dirty="0"/>
              <a:t>We’ll look at 2 key directives including preparation tips and techniques</a:t>
            </a:r>
            <a:endParaRPr lang="en-US" dirty="0"/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i="1" dirty="0"/>
              <a:t>Highlight some strategies to have an effective conversation with your older relatives</a:t>
            </a:r>
            <a:endParaRPr lang="en-US" dirty="0"/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i="1" dirty="0"/>
              <a:t>And finally I’ll leave you with some important resources………</a:t>
            </a:r>
            <a:endParaRPr lang="en-US" dirty="0"/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endParaRPr lang="en-US" dirty="0"/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endParaRPr lang="en-US" dirty="0"/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i="1" dirty="0"/>
              <a:t>Let’s get started……..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9E41-8F11-584C-ACA2-31264B7869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6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i="1"/>
              <a:t>This slide covers the what advance directives are 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i="1" dirty="0"/>
              <a:t>There are significant benefits to an advance directive that let’s you clearly think through the health care treatments you would or would not want if you couldn’t speak for yourself……..in a balanced, non-emergency atmosphere....... 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Your wishes will be known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Only used if you are unable to express your decisions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This can happen to anyone – at any age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Give your loved ones the gift of peace of mind – write down your wishes!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9E41-8F11-584C-ACA2-31264B7869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57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This slide explains the clear advantages to the advance directives……..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i="1" dirty="0"/>
              <a:t>And begin with yourself? Do you have an advance directive? 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i="1" dirty="0"/>
              <a:t>Let’s take a look at some guiding principles to consider……….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9E41-8F11-584C-ACA2-31264B7869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2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This slide explains the clear advantages to the advance directives……..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i="1" dirty="0"/>
              <a:t>And begin with yourself? Do you have an advance directive? 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i="1" dirty="0"/>
              <a:t>Let’s take a look at some guiding principles to consider……….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9E41-8F11-584C-ACA2-31264B7869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1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A Living Will is a legal document which expresses your wishes with respect to life prolonging medical treatment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/>
              <a:t>A living will is a good thing to have if you feel strongly about how your life would or would not be sustained should you become incapacitated – it can also take the burden off family members who may not agree on what course of action to take and can in some cases end up in court.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/>
              <a:t>A living will is only used when you become incapacitated.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/>
              <a:t>Provide examples/scenarios for the “why” and “when” </a:t>
            </a:r>
            <a:endParaRPr lang="en-US" dirty="0"/>
          </a:p>
          <a:p>
            <a:pPr lvl="1"/>
            <a:r>
              <a:rPr lang="en-US" i="1" dirty="0"/>
              <a:t>Continue to emphasize the value of creating these documents before a crisis occurs.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9E41-8F11-584C-ACA2-31264B7869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09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Durable Power of Attorney is a legal form that states who you want to make decisions about your medical care. </a:t>
            </a:r>
            <a:endParaRPr lang="en-US" dirty="0"/>
          </a:p>
          <a:p>
            <a:r>
              <a:rPr lang="en-US" dirty="0"/>
              <a:t>The person is authorized to speak for you only if you are unable to make your own medical decisions</a:t>
            </a:r>
          </a:p>
          <a:p>
            <a:endParaRPr lang="en-US" dirty="0"/>
          </a:p>
          <a:p>
            <a:r>
              <a:rPr lang="en-US" dirty="0"/>
              <a:t>A health care proxy is not a living will. A living will is not a health care proxy. They are two very different legal documents. A living will allows you to leave written instructions that explain your health care wishes, especially about end-of-life care. A living will is a written statement of your wishes. A health care proxy empowers another person to speak for you. A living will has no place for you to express your choice of medical treatments.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9E41-8F11-584C-ACA2-31264B7869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A Semina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80129F-41E7-DFE8-73EF-1139E77D2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140AD6D-CD03-A7B8-7E64-25F22F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709" y="697635"/>
            <a:ext cx="5693229" cy="1325563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80000"/>
              </a:lnSpc>
              <a:defRPr b="1">
                <a:solidFill>
                  <a:srgbClr val="FFFFFF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459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17EBE-E00B-E98D-0FA0-421905FA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1B1B1-1649-DC80-05AB-E0433EFDD5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0695" y="2038985"/>
            <a:ext cx="5641975" cy="4370388"/>
          </a:xfrm>
        </p:spPr>
        <p:txBody>
          <a:bodyPr/>
          <a:lstStyle>
            <a:lvl1pPr>
              <a:defRPr>
                <a:solidFill>
                  <a:srgbClr val="0063A2"/>
                </a:solidFill>
              </a:defRPr>
            </a:lvl1pPr>
            <a:lvl2pPr>
              <a:defRPr>
                <a:solidFill>
                  <a:srgbClr val="0063A2"/>
                </a:solidFill>
              </a:defRPr>
            </a:lvl2pPr>
            <a:lvl3pPr>
              <a:defRPr>
                <a:solidFill>
                  <a:srgbClr val="0063A2"/>
                </a:solidFill>
              </a:defRPr>
            </a:lvl3pPr>
            <a:lvl4pPr>
              <a:defRPr>
                <a:solidFill>
                  <a:srgbClr val="0063A2"/>
                </a:solidFill>
              </a:defRPr>
            </a:lvl4pPr>
            <a:lvl5pPr>
              <a:defRPr>
                <a:solidFill>
                  <a:srgbClr val="0063A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4B89008-DED8-84F9-8ADC-085050DDD5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8609" y="2112021"/>
            <a:ext cx="3099250" cy="590511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0063A2"/>
                </a:solidFill>
              </a:defRPr>
            </a:lvl1pPr>
            <a:lvl2pPr>
              <a:defRPr>
                <a:solidFill>
                  <a:srgbClr val="0063A2"/>
                </a:solidFill>
              </a:defRPr>
            </a:lvl2pPr>
            <a:lvl3pPr>
              <a:defRPr>
                <a:solidFill>
                  <a:srgbClr val="0063A2"/>
                </a:solidFill>
              </a:defRPr>
            </a:lvl3pPr>
            <a:lvl4pPr>
              <a:defRPr>
                <a:solidFill>
                  <a:srgbClr val="0063A2"/>
                </a:solidFill>
              </a:defRPr>
            </a:lvl4pPr>
            <a:lvl5pPr>
              <a:defRPr>
                <a:solidFill>
                  <a:srgbClr val="0063A2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2E711-8E47-A3D6-559A-3CFAB27655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032" y="196815"/>
            <a:ext cx="1933918" cy="2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9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63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7703-E56B-0D30-3ABD-6F8157E9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8896"/>
            <a:ext cx="5257800" cy="1325563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80000"/>
              </a:lnSpc>
              <a:defRPr b="0" i="0">
                <a:solidFill>
                  <a:srgbClr val="0063A2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09319-767F-311F-95A8-2E16DEC35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4460"/>
            <a:ext cx="5257800" cy="3702504"/>
          </a:xfrm>
        </p:spPr>
        <p:txBody>
          <a:bodyPr/>
          <a:lstStyle>
            <a:lvl1pPr marL="171450" indent="-171450">
              <a:spcBef>
                <a:spcPts val="600"/>
              </a:spcBef>
              <a:buClrTx/>
              <a:tabLst/>
              <a:defRPr b="0" i="0">
                <a:solidFill>
                  <a:srgbClr val="0063A2"/>
                </a:solidFill>
                <a:latin typeface="Aptos" panose="020B0004020202020204" pitchFamily="34" charset="0"/>
              </a:defRPr>
            </a:lvl1pPr>
            <a:lvl2pPr marL="466725" indent="-173038">
              <a:spcBef>
                <a:spcPts val="600"/>
              </a:spcBef>
              <a:buClrTx/>
              <a:tabLst/>
              <a:defRPr b="0" i="0">
                <a:solidFill>
                  <a:srgbClr val="0063A2"/>
                </a:solidFill>
                <a:latin typeface="Aptos" panose="020B0004020202020204" pitchFamily="34" charset="0"/>
              </a:defRPr>
            </a:lvl2pPr>
            <a:lvl3pPr marL="750888" indent="-173038">
              <a:spcBef>
                <a:spcPts val="600"/>
              </a:spcBef>
              <a:buClrTx/>
              <a:tabLst/>
              <a:defRPr b="0" i="0">
                <a:solidFill>
                  <a:srgbClr val="0063A2"/>
                </a:solidFill>
                <a:latin typeface="Aptos" panose="020B0004020202020204" pitchFamily="34" charset="0"/>
              </a:defRPr>
            </a:lvl3pPr>
            <a:lvl4pPr marL="1035050" indent="-171450">
              <a:spcBef>
                <a:spcPts val="600"/>
              </a:spcBef>
              <a:buClrTx/>
              <a:tabLst/>
              <a:defRPr b="0" i="0">
                <a:solidFill>
                  <a:srgbClr val="0063A2"/>
                </a:solidFill>
                <a:latin typeface="Aptos" panose="020B0004020202020204" pitchFamily="34" charset="0"/>
              </a:defRPr>
            </a:lvl4pPr>
            <a:lvl5pPr marL="1320800" indent="-173038">
              <a:spcBef>
                <a:spcPts val="600"/>
              </a:spcBef>
              <a:buClrTx/>
              <a:tabLst/>
              <a:defRPr b="0" i="0">
                <a:solidFill>
                  <a:srgbClr val="0063A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41B87-DDC3-CA2B-C2F0-223C40E8B82D}"/>
              </a:ext>
            </a:extLst>
          </p:cNvPr>
          <p:cNvSpPr/>
          <p:nvPr userDrawn="1"/>
        </p:nvSpPr>
        <p:spPr>
          <a:xfrm>
            <a:off x="6709558" y="0"/>
            <a:ext cx="5482442" cy="6858000"/>
          </a:xfrm>
          <a:prstGeom prst="rect">
            <a:avLst/>
          </a:prstGeom>
          <a:solidFill>
            <a:srgbClr val="1173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A32F7-42B8-D78E-2E0C-1960ABB5D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6032" y="196814"/>
            <a:ext cx="1933918" cy="2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9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r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31DD93-3C5D-8ED6-97D6-1E2FFBC8A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787703-E56B-0D30-3ABD-6F8157E9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</p:spPr>
        <p:txBody>
          <a:bodyPr/>
          <a:lstStyle>
            <a:lvl1pPr>
              <a:defRPr b="0" i="0">
                <a:solidFill>
                  <a:srgbClr val="0063A2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09319-767F-311F-95A8-2E16DEC35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>
            <a:lvl1pPr marL="171450" indent="-171450">
              <a:spcBef>
                <a:spcPts val="600"/>
              </a:spcBef>
              <a:buClrTx/>
              <a:tabLst/>
              <a:defRPr b="0" i="0">
                <a:solidFill>
                  <a:srgbClr val="0063A2"/>
                </a:solidFill>
                <a:latin typeface="Aptos" panose="020B0004020202020204" pitchFamily="34" charset="0"/>
              </a:defRPr>
            </a:lvl1pPr>
            <a:lvl2pPr marL="466725" indent="-173038">
              <a:spcBef>
                <a:spcPts val="600"/>
              </a:spcBef>
              <a:buClrTx/>
              <a:tabLst/>
              <a:defRPr b="0" i="0">
                <a:solidFill>
                  <a:srgbClr val="0063A2"/>
                </a:solidFill>
                <a:latin typeface="Aptos" panose="020B0004020202020204" pitchFamily="34" charset="0"/>
              </a:defRPr>
            </a:lvl2pPr>
            <a:lvl3pPr marL="750888" indent="-173038">
              <a:spcBef>
                <a:spcPts val="600"/>
              </a:spcBef>
              <a:buClrTx/>
              <a:tabLst/>
              <a:defRPr b="0" i="0">
                <a:solidFill>
                  <a:srgbClr val="0063A2"/>
                </a:solidFill>
                <a:latin typeface="Aptos" panose="020B0004020202020204" pitchFamily="34" charset="0"/>
              </a:defRPr>
            </a:lvl3pPr>
            <a:lvl4pPr marL="1035050" indent="-171450">
              <a:spcBef>
                <a:spcPts val="600"/>
              </a:spcBef>
              <a:buClrTx/>
              <a:tabLst/>
              <a:defRPr b="0" i="0">
                <a:solidFill>
                  <a:srgbClr val="0063A2"/>
                </a:solidFill>
                <a:latin typeface="Aptos" panose="020B0004020202020204" pitchFamily="34" charset="0"/>
              </a:defRPr>
            </a:lvl4pPr>
            <a:lvl5pPr marL="1320800" indent="-173038">
              <a:spcBef>
                <a:spcPts val="600"/>
              </a:spcBef>
              <a:buClrTx/>
              <a:tabLst/>
              <a:defRPr b="0" i="0">
                <a:solidFill>
                  <a:srgbClr val="0063A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9E72E1-DFA0-CFE6-A2B2-7F79EB2327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032" y="196815"/>
            <a:ext cx="1933918" cy="2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0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31DD93-3C5D-8ED6-97D6-1E2FFBC8A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787703-E56B-0D30-3ABD-6F8157E9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053"/>
            <a:ext cx="10515600" cy="1325563"/>
          </a:xfrm>
        </p:spPr>
        <p:txBody>
          <a:bodyPr/>
          <a:lstStyle>
            <a:lvl1pPr>
              <a:defRPr b="0" i="0">
                <a:solidFill>
                  <a:srgbClr val="0063A2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09319-767F-311F-95A8-2E16DEC35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532" y="2506662"/>
            <a:ext cx="4096987" cy="4351338"/>
          </a:xfrm>
        </p:spPr>
        <p:txBody>
          <a:bodyPr/>
          <a:lstStyle>
            <a:lvl1pPr marL="171450" indent="-171450">
              <a:lnSpc>
                <a:spcPts val="2640"/>
              </a:lnSpc>
              <a:spcBef>
                <a:spcPts val="600"/>
              </a:spcBef>
              <a:buClrTx/>
              <a:tabLst/>
              <a:defRPr sz="2200" b="0" i="0">
                <a:solidFill>
                  <a:srgbClr val="0063A2"/>
                </a:solidFill>
                <a:latin typeface="Aptos" panose="020B0004020202020204" pitchFamily="34" charset="0"/>
              </a:defRPr>
            </a:lvl1pPr>
            <a:lvl2pPr marL="466725" indent="-173038">
              <a:lnSpc>
                <a:spcPts val="2640"/>
              </a:lnSpc>
              <a:spcBef>
                <a:spcPts val="600"/>
              </a:spcBef>
              <a:buClrTx/>
              <a:tabLst/>
              <a:defRPr sz="2000" b="0" i="0">
                <a:solidFill>
                  <a:srgbClr val="0063A2"/>
                </a:solidFill>
                <a:latin typeface="Aptos" panose="020B0004020202020204" pitchFamily="34" charset="0"/>
              </a:defRPr>
            </a:lvl2pPr>
            <a:lvl3pPr marL="750888" indent="-173038">
              <a:lnSpc>
                <a:spcPts val="2640"/>
              </a:lnSpc>
              <a:spcBef>
                <a:spcPts val="600"/>
              </a:spcBef>
              <a:buClrTx/>
              <a:tabLst/>
              <a:defRPr sz="1800" b="0" i="0">
                <a:solidFill>
                  <a:srgbClr val="0063A2"/>
                </a:solidFill>
                <a:latin typeface="Aptos" panose="020B0004020202020204" pitchFamily="34" charset="0"/>
              </a:defRPr>
            </a:lvl3pPr>
            <a:lvl4pPr marL="1035050" indent="-171450">
              <a:lnSpc>
                <a:spcPts val="2640"/>
              </a:lnSpc>
              <a:spcBef>
                <a:spcPts val="600"/>
              </a:spcBef>
              <a:buClrTx/>
              <a:tabLst/>
              <a:defRPr sz="1400" b="0" i="0">
                <a:solidFill>
                  <a:srgbClr val="0063A2"/>
                </a:solidFill>
                <a:latin typeface="Aptos" panose="020B0004020202020204" pitchFamily="34" charset="0"/>
              </a:defRPr>
            </a:lvl4pPr>
            <a:lvl5pPr marL="1320800" indent="-173038">
              <a:lnSpc>
                <a:spcPts val="2640"/>
              </a:lnSpc>
              <a:spcBef>
                <a:spcPts val="600"/>
              </a:spcBef>
              <a:buClrTx/>
              <a:tabLst/>
              <a:defRPr sz="1400" b="0" i="0">
                <a:solidFill>
                  <a:srgbClr val="0063A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04461F-E04C-D14B-A104-0AF3A2C51F92}"/>
              </a:ext>
            </a:extLst>
          </p:cNvPr>
          <p:cNvSpPr/>
          <p:nvPr userDrawn="1"/>
        </p:nvSpPr>
        <p:spPr>
          <a:xfrm>
            <a:off x="463138" y="1900052"/>
            <a:ext cx="5450774" cy="4957947"/>
          </a:xfrm>
          <a:custGeom>
            <a:avLst/>
            <a:gdLst>
              <a:gd name="connsiteX0" fmla="*/ 0 w 5450774"/>
              <a:gd name="connsiteY0" fmla="*/ 0 h 5717969"/>
              <a:gd name="connsiteX1" fmla="*/ 5450774 w 5450774"/>
              <a:gd name="connsiteY1" fmla="*/ 0 h 5717969"/>
              <a:gd name="connsiteX2" fmla="*/ 5450774 w 5450774"/>
              <a:gd name="connsiteY2" fmla="*/ 5717969 h 5717969"/>
              <a:gd name="connsiteX3" fmla="*/ 0 w 5450774"/>
              <a:gd name="connsiteY3" fmla="*/ 5717969 h 5717969"/>
              <a:gd name="connsiteX4" fmla="*/ 0 w 5450774"/>
              <a:gd name="connsiteY4" fmla="*/ 0 h 5717969"/>
              <a:gd name="connsiteX0" fmla="*/ 0 w 5450774"/>
              <a:gd name="connsiteY0" fmla="*/ 0 h 5723908"/>
              <a:gd name="connsiteX1" fmla="*/ 5450774 w 5450774"/>
              <a:gd name="connsiteY1" fmla="*/ 0 h 5723908"/>
              <a:gd name="connsiteX2" fmla="*/ 5450774 w 5450774"/>
              <a:gd name="connsiteY2" fmla="*/ 5717969 h 5723908"/>
              <a:gd name="connsiteX3" fmla="*/ 3289465 w 5450774"/>
              <a:gd name="connsiteY3" fmla="*/ 5723908 h 5723908"/>
              <a:gd name="connsiteX4" fmla="*/ 0 w 5450774"/>
              <a:gd name="connsiteY4" fmla="*/ 5717969 h 5723908"/>
              <a:gd name="connsiteX5" fmla="*/ 0 w 5450774"/>
              <a:gd name="connsiteY5" fmla="*/ 0 h 5723908"/>
              <a:gd name="connsiteX0" fmla="*/ 3289465 w 5450774"/>
              <a:gd name="connsiteY0" fmla="*/ 5723908 h 5815348"/>
              <a:gd name="connsiteX1" fmla="*/ 0 w 5450774"/>
              <a:gd name="connsiteY1" fmla="*/ 5717969 h 5815348"/>
              <a:gd name="connsiteX2" fmla="*/ 0 w 5450774"/>
              <a:gd name="connsiteY2" fmla="*/ 0 h 5815348"/>
              <a:gd name="connsiteX3" fmla="*/ 5450774 w 5450774"/>
              <a:gd name="connsiteY3" fmla="*/ 0 h 5815348"/>
              <a:gd name="connsiteX4" fmla="*/ 5450774 w 5450774"/>
              <a:gd name="connsiteY4" fmla="*/ 5717969 h 5815348"/>
              <a:gd name="connsiteX5" fmla="*/ 3380905 w 5450774"/>
              <a:gd name="connsiteY5" fmla="*/ 5815348 h 5815348"/>
              <a:gd name="connsiteX0" fmla="*/ 3289465 w 5450774"/>
              <a:gd name="connsiteY0" fmla="*/ 5723908 h 5723908"/>
              <a:gd name="connsiteX1" fmla="*/ 0 w 5450774"/>
              <a:gd name="connsiteY1" fmla="*/ 5717969 h 5723908"/>
              <a:gd name="connsiteX2" fmla="*/ 0 w 5450774"/>
              <a:gd name="connsiteY2" fmla="*/ 0 h 5723908"/>
              <a:gd name="connsiteX3" fmla="*/ 5450774 w 5450774"/>
              <a:gd name="connsiteY3" fmla="*/ 0 h 5723908"/>
              <a:gd name="connsiteX4" fmla="*/ 5450774 w 5450774"/>
              <a:gd name="connsiteY4" fmla="*/ 5717969 h 5723908"/>
              <a:gd name="connsiteX0" fmla="*/ 0 w 5450774"/>
              <a:gd name="connsiteY0" fmla="*/ 5717969 h 5717969"/>
              <a:gd name="connsiteX1" fmla="*/ 0 w 5450774"/>
              <a:gd name="connsiteY1" fmla="*/ 0 h 5717969"/>
              <a:gd name="connsiteX2" fmla="*/ 5450774 w 5450774"/>
              <a:gd name="connsiteY2" fmla="*/ 0 h 5717969"/>
              <a:gd name="connsiteX3" fmla="*/ 5450774 w 5450774"/>
              <a:gd name="connsiteY3" fmla="*/ 5717969 h 571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0774" h="5717969">
                <a:moveTo>
                  <a:pt x="0" y="5717969"/>
                </a:moveTo>
                <a:lnTo>
                  <a:pt x="0" y="0"/>
                </a:lnTo>
                <a:lnTo>
                  <a:pt x="5450774" y="0"/>
                </a:lnTo>
                <a:lnTo>
                  <a:pt x="5450774" y="5717969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4B11FE-C601-0FAB-720D-1E872B4E02A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61595" y="2506661"/>
            <a:ext cx="4096987" cy="4351338"/>
          </a:xfrm>
        </p:spPr>
        <p:txBody>
          <a:bodyPr/>
          <a:lstStyle>
            <a:lvl1pPr marL="171450" indent="-171450">
              <a:lnSpc>
                <a:spcPts val="2640"/>
              </a:lnSpc>
              <a:spcBef>
                <a:spcPts val="600"/>
              </a:spcBef>
              <a:buClrTx/>
              <a:tabLst/>
              <a:defRPr sz="2200" b="0" i="0">
                <a:solidFill>
                  <a:srgbClr val="0063A2"/>
                </a:solidFill>
                <a:latin typeface="Aptos" panose="020B0004020202020204" pitchFamily="34" charset="0"/>
              </a:defRPr>
            </a:lvl1pPr>
            <a:lvl2pPr marL="466725" indent="-173038">
              <a:lnSpc>
                <a:spcPts val="2640"/>
              </a:lnSpc>
              <a:spcBef>
                <a:spcPts val="600"/>
              </a:spcBef>
              <a:buClrTx/>
              <a:tabLst/>
              <a:defRPr sz="2000" b="0" i="0">
                <a:solidFill>
                  <a:srgbClr val="0063A2"/>
                </a:solidFill>
                <a:latin typeface="Aptos" panose="020B0004020202020204" pitchFamily="34" charset="0"/>
              </a:defRPr>
            </a:lvl2pPr>
            <a:lvl3pPr marL="750888" indent="-173038">
              <a:lnSpc>
                <a:spcPts val="2640"/>
              </a:lnSpc>
              <a:spcBef>
                <a:spcPts val="600"/>
              </a:spcBef>
              <a:buClrTx/>
              <a:tabLst/>
              <a:defRPr sz="1800" b="0" i="0">
                <a:solidFill>
                  <a:srgbClr val="0063A2"/>
                </a:solidFill>
                <a:latin typeface="Aptos" panose="020B0004020202020204" pitchFamily="34" charset="0"/>
              </a:defRPr>
            </a:lvl3pPr>
            <a:lvl4pPr marL="1035050" indent="-171450">
              <a:lnSpc>
                <a:spcPts val="2640"/>
              </a:lnSpc>
              <a:spcBef>
                <a:spcPts val="600"/>
              </a:spcBef>
              <a:buClrTx/>
              <a:tabLst/>
              <a:defRPr sz="1400" b="0" i="0">
                <a:solidFill>
                  <a:srgbClr val="0063A2"/>
                </a:solidFill>
                <a:latin typeface="Aptos" panose="020B0004020202020204" pitchFamily="34" charset="0"/>
              </a:defRPr>
            </a:lvl4pPr>
            <a:lvl5pPr marL="1320800" indent="-173038">
              <a:lnSpc>
                <a:spcPts val="2640"/>
              </a:lnSpc>
              <a:spcBef>
                <a:spcPts val="600"/>
              </a:spcBef>
              <a:buClrTx/>
              <a:tabLst/>
              <a:defRPr sz="1400" b="0" i="0">
                <a:solidFill>
                  <a:srgbClr val="0063A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2341F-F807-95BE-64E7-57AD20ACD7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032" y="196815"/>
            <a:ext cx="1933918" cy="2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6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31DD93-3C5D-8ED6-97D6-1E2FFBC8A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787703-E56B-0D30-3ABD-6F8157E9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053"/>
            <a:ext cx="10515600" cy="1325563"/>
          </a:xfrm>
        </p:spPr>
        <p:txBody>
          <a:bodyPr/>
          <a:lstStyle>
            <a:lvl1pPr>
              <a:defRPr b="0" i="0">
                <a:solidFill>
                  <a:srgbClr val="0063A2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09319-767F-311F-95A8-2E16DEC35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05" y="2330506"/>
            <a:ext cx="2933206" cy="4527494"/>
          </a:xfrm>
        </p:spPr>
        <p:txBody>
          <a:bodyPr/>
          <a:lstStyle>
            <a:lvl1pPr marL="171450" indent="-171450">
              <a:lnSpc>
                <a:spcPts val="2400"/>
              </a:lnSpc>
              <a:spcBef>
                <a:spcPts val="600"/>
              </a:spcBef>
              <a:buClrTx/>
              <a:tabLst/>
              <a:defRPr sz="2000" b="0" i="0">
                <a:solidFill>
                  <a:srgbClr val="0063A2"/>
                </a:solidFill>
                <a:latin typeface="Aptos" panose="020B0004020202020204" pitchFamily="34" charset="0"/>
              </a:defRPr>
            </a:lvl1pPr>
            <a:lvl2pPr marL="466725" indent="-173038">
              <a:lnSpc>
                <a:spcPts val="2400"/>
              </a:lnSpc>
              <a:spcBef>
                <a:spcPts val="600"/>
              </a:spcBef>
              <a:buClrTx/>
              <a:tabLst/>
              <a:defRPr sz="1800" b="0" i="0">
                <a:solidFill>
                  <a:srgbClr val="0063A2"/>
                </a:solidFill>
                <a:latin typeface="Aptos" panose="020B0004020202020204" pitchFamily="34" charset="0"/>
              </a:defRPr>
            </a:lvl2pPr>
            <a:lvl3pPr marL="750888" indent="-173038">
              <a:lnSpc>
                <a:spcPts val="2400"/>
              </a:lnSpc>
              <a:spcBef>
                <a:spcPts val="600"/>
              </a:spcBef>
              <a:buClrTx/>
              <a:tabLst/>
              <a:defRPr sz="1400" b="0" i="0">
                <a:solidFill>
                  <a:srgbClr val="0063A2"/>
                </a:solidFill>
                <a:latin typeface="Aptos" panose="020B0004020202020204" pitchFamily="34" charset="0"/>
              </a:defRPr>
            </a:lvl3pPr>
            <a:lvl4pPr marL="1035050" indent="-171450">
              <a:lnSpc>
                <a:spcPts val="2400"/>
              </a:lnSpc>
              <a:spcBef>
                <a:spcPts val="600"/>
              </a:spcBef>
              <a:buClrTx/>
              <a:tabLst/>
              <a:defRPr sz="1400" b="0" i="0">
                <a:solidFill>
                  <a:srgbClr val="0063A2"/>
                </a:solidFill>
                <a:latin typeface="Aptos" panose="020B0004020202020204" pitchFamily="34" charset="0"/>
              </a:defRPr>
            </a:lvl4pPr>
            <a:lvl5pPr marL="1320800" indent="-173038">
              <a:lnSpc>
                <a:spcPts val="2400"/>
              </a:lnSpc>
              <a:spcBef>
                <a:spcPts val="600"/>
              </a:spcBef>
              <a:buClrTx/>
              <a:tabLst/>
              <a:defRPr sz="1400" b="0" i="0">
                <a:solidFill>
                  <a:srgbClr val="0063A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04461F-E04C-D14B-A104-0AF3A2C51F92}"/>
              </a:ext>
            </a:extLst>
          </p:cNvPr>
          <p:cNvSpPr/>
          <p:nvPr userDrawn="1"/>
        </p:nvSpPr>
        <p:spPr>
          <a:xfrm>
            <a:off x="463138" y="1911928"/>
            <a:ext cx="3657600" cy="4957947"/>
          </a:xfrm>
          <a:custGeom>
            <a:avLst/>
            <a:gdLst>
              <a:gd name="connsiteX0" fmla="*/ 0 w 5450774"/>
              <a:gd name="connsiteY0" fmla="*/ 0 h 5717969"/>
              <a:gd name="connsiteX1" fmla="*/ 5450774 w 5450774"/>
              <a:gd name="connsiteY1" fmla="*/ 0 h 5717969"/>
              <a:gd name="connsiteX2" fmla="*/ 5450774 w 5450774"/>
              <a:gd name="connsiteY2" fmla="*/ 5717969 h 5717969"/>
              <a:gd name="connsiteX3" fmla="*/ 0 w 5450774"/>
              <a:gd name="connsiteY3" fmla="*/ 5717969 h 5717969"/>
              <a:gd name="connsiteX4" fmla="*/ 0 w 5450774"/>
              <a:gd name="connsiteY4" fmla="*/ 0 h 5717969"/>
              <a:gd name="connsiteX0" fmla="*/ 0 w 5450774"/>
              <a:gd name="connsiteY0" fmla="*/ 0 h 5723908"/>
              <a:gd name="connsiteX1" fmla="*/ 5450774 w 5450774"/>
              <a:gd name="connsiteY1" fmla="*/ 0 h 5723908"/>
              <a:gd name="connsiteX2" fmla="*/ 5450774 w 5450774"/>
              <a:gd name="connsiteY2" fmla="*/ 5717969 h 5723908"/>
              <a:gd name="connsiteX3" fmla="*/ 3289465 w 5450774"/>
              <a:gd name="connsiteY3" fmla="*/ 5723908 h 5723908"/>
              <a:gd name="connsiteX4" fmla="*/ 0 w 5450774"/>
              <a:gd name="connsiteY4" fmla="*/ 5717969 h 5723908"/>
              <a:gd name="connsiteX5" fmla="*/ 0 w 5450774"/>
              <a:gd name="connsiteY5" fmla="*/ 0 h 5723908"/>
              <a:gd name="connsiteX0" fmla="*/ 3289465 w 5450774"/>
              <a:gd name="connsiteY0" fmla="*/ 5723908 h 5815348"/>
              <a:gd name="connsiteX1" fmla="*/ 0 w 5450774"/>
              <a:gd name="connsiteY1" fmla="*/ 5717969 h 5815348"/>
              <a:gd name="connsiteX2" fmla="*/ 0 w 5450774"/>
              <a:gd name="connsiteY2" fmla="*/ 0 h 5815348"/>
              <a:gd name="connsiteX3" fmla="*/ 5450774 w 5450774"/>
              <a:gd name="connsiteY3" fmla="*/ 0 h 5815348"/>
              <a:gd name="connsiteX4" fmla="*/ 5450774 w 5450774"/>
              <a:gd name="connsiteY4" fmla="*/ 5717969 h 5815348"/>
              <a:gd name="connsiteX5" fmla="*/ 3380905 w 5450774"/>
              <a:gd name="connsiteY5" fmla="*/ 5815348 h 5815348"/>
              <a:gd name="connsiteX0" fmla="*/ 3289465 w 5450774"/>
              <a:gd name="connsiteY0" fmla="*/ 5723908 h 5723908"/>
              <a:gd name="connsiteX1" fmla="*/ 0 w 5450774"/>
              <a:gd name="connsiteY1" fmla="*/ 5717969 h 5723908"/>
              <a:gd name="connsiteX2" fmla="*/ 0 w 5450774"/>
              <a:gd name="connsiteY2" fmla="*/ 0 h 5723908"/>
              <a:gd name="connsiteX3" fmla="*/ 5450774 w 5450774"/>
              <a:gd name="connsiteY3" fmla="*/ 0 h 5723908"/>
              <a:gd name="connsiteX4" fmla="*/ 5450774 w 5450774"/>
              <a:gd name="connsiteY4" fmla="*/ 5717969 h 5723908"/>
              <a:gd name="connsiteX0" fmla="*/ 0 w 5450774"/>
              <a:gd name="connsiteY0" fmla="*/ 5717969 h 5717969"/>
              <a:gd name="connsiteX1" fmla="*/ 0 w 5450774"/>
              <a:gd name="connsiteY1" fmla="*/ 0 h 5717969"/>
              <a:gd name="connsiteX2" fmla="*/ 5450774 w 5450774"/>
              <a:gd name="connsiteY2" fmla="*/ 0 h 5717969"/>
              <a:gd name="connsiteX3" fmla="*/ 5450774 w 5450774"/>
              <a:gd name="connsiteY3" fmla="*/ 5717969 h 571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0774" h="5717969">
                <a:moveTo>
                  <a:pt x="0" y="5717969"/>
                </a:moveTo>
                <a:lnTo>
                  <a:pt x="0" y="0"/>
                </a:lnTo>
                <a:lnTo>
                  <a:pt x="5450774" y="0"/>
                </a:lnTo>
                <a:lnTo>
                  <a:pt x="5450774" y="5717969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EC3AAA3-0180-7888-0521-1157AD00ECC6}"/>
              </a:ext>
            </a:extLst>
          </p:cNvPr>
          <p:cNvSpPr/>
          <p:nvPr userDrawn="1"/>
        </p:nvSpPr>
        <p:spPr>
          <a:xfrm>
            <a:off x="4286991" y="1911928"/>
            <a:ext cx="3657600" cy="4957947"/>
          </a:xfrm>
          <a:custGeom>
            <a:avLst/>
            <a:gdLst>
              <a:gd name="connsiteX0" fmla="*/ 0 w 5450774"/>
              <a:gd name="connsiteY0" fmla="*/ 0 h 5717969"/>
              <a:gd name="connsiteX1" fmla="*/ 5450774 w 5450774"/>
              <a:gd name="connsiteY1" fmla="*/ 0 h 5717969"/>
              <a:gd name="connsiteX2" fmla="*/ 5450774 w 5450774"/>
              <a:gd name="connsiteY2" fmla="*/ 5717969 h 5717969"/>
              <a:gd name="connsiteX3" fmla="*/ 0 w 5450774"/>
              <a:gd name="connsiteY3" fmla="*/ 5717969 h 5717969"/>
              <a:gd name="connsiteX4" fmla="*/ 0 w 5450774"/>
              <a:gd name="connsiteY4" fmla="*/ 0 h 5717969"/>
              <a:gd name="connsiteX0" fmla="*/ 0 w 5450774"/>
              <a:gd name="connsiteY0" fmla="*/ 0 h 5723908"/>
              <a:gd name="connsiteX1" fmla="*/ 5450774 w 5450774"/>
              <a:gd name="connsiteY1" fmla="*/ 0 h 5723908"/>
              <a:gd name="connsiteX2" fmla="*/ 5450774 w 5450774"/>
              <a:gd name="connsiteY2" fmla="*/ 5717969 h 5723908"/>
              <a:gd name="connsiteX3" fmla="*/ 3289465 w 5450774"/>
              <a:gd name="connsiteY3" fmla="*/ 5723908 h 5723908"/>
              <a:gd name="connsiteX4" fmla="*/ 0 w 5450774"/>
              <a:gd name="connsiteY4" fmla="*/ 5717969 h 5723908"/>
              <a:gd name="connsiteX5" fmla="*/ 0 w 5450774"/>
              <a:gd name="connsiteY5" fmla="*/ 0 h 5723908"/>
              <a:gd name="connsiteX0" fmla="*/ 3289465 w 5450774"/>
              <a:gd name="connsiteY0" fmla="*/ 5723908 h 5815348"/>
              <a:gd name="connsiteX1" fmla="*/ 0 w 5450774"/>
              <a:gd name="connsiteY1" fmla="*/ 5717969 h 5815348"/>
              <a:gd name="connsiteX2" fmla="*/ 0 w 5450774"/>
              <a:gd name="connsiteY2" fmla="*/ 0 h 5815348"/>
              <a:gd name="connsiteX3" fmla="*/ 5450774 w 5450774"/>
              <a:gd name="connsiteY3" fmla="*/ 0 h 5815348"/>
              <a:gd name="connsiteX4" fmla="*/ 5450774 w 5450774"/>
              <a:gd name="connsiteY4" fmla="*/ 5717969 h 5815348"/>
              <a:gd name="connsiteX5" fmla="*/ 3380905 w 5450774"/>
              <a:gd name="connsiteY5" fmla="*/ 5815348 h 5815348"/>
              <a:gd name="connsiteX0" fmla="*/ 3289465 w 5450774"/>
              <a:gd name="connsiteY0" fmla="*/ 5723908 h 5723908"/>
              <a:gd name="connsiteX1" fmla="*/ 0 w 5450774"/>
              <a:gd name="connsiteY1" fmla="*/ 5717969 h 5723908"/>
              <a:gd name="connsiteX2" fmla="*/ 0 w 5450774"/>
              <a:gd name="connsiteY2" fmla="*/ 0 h 5723908"/>
              <a:gd name="connsiteX3" fmla="*/ 5450774 w 5450774"/>
              <a:gd name="connsiteY3" fmla="*/ 0 h 5723908"/>
              <a:gd name="connsiteX4" fmla="*/ 5450774 w 5450774"/>
              <a:gd name="connsiteY4" fmla="*/ 5717969 h 5723908"/>
              <a:gd name="connsiteX0" fmla="*/ 0 w 5450774"/>
              <a:gd name="connsiteY0" fmla="*/ 5717969 h 5717969"/>
              <a:gd name="connsiteX1" fmla="*/ 0 w 5450774"/>
              <a:gd name="connsiteY1" fmla="*/ 0 h 5717969"/>
              <a:gd name="connsiteX2" fmla="*/ 5450774 w 5450774"/>
              <a:gd name="connsiteY2" fmla="*/ 0 h 5717969"/>
              <a:gd name="connsiteX3" fmla="*/ 5450774 w 5450774"/>
              <a:gd name="connsiteY3" fmla="*/ 5717969 h 571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0774" h="5717969">
                <a:moveTo>
                  <a:pt x="0" y="5717969"/>
                </a:moveTo>
                <a:lnTo>
                  <a:pt x="0" y="0"/>
                </a:lnTo>
                <a:lnTo>
                  <a:pt x="5450774" y="0"/>
                </a:lnTo>
                <a:lnTo>
                  <a:pt x="5450774" y="5717969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281DCDB-C2A7-EC29-037A-7FB7FB5BD01B}"/>
              </a:ext>
            </a:extLst>
          </p:cNvPr>
          <p:cNvSpPr/>
          <p:nvPr userDrawn="1"/>
        </p:nvSpPr>
        <p:spPr>
          <a:xfrm>
            <a:off x="8110844" y="1923803"/>
            <a:ext cx="3657600" cy="4957947"/>
          </a:xfrm>
          <a:custGeom>
            <a:avLst/>
            <a:gdLst>
              <a:gd name="connsiteX0" fmla="*/ 0 w 5450774"/>
              <a:gd name="connsiteY0" fmla="*/ 0 h 5717969"/>
              <a:gd name="connsiteX1" fmla="*/ 5450774 w 5450774"/>
              <a:gd name="connsiteY1" fmla="*/ 0 h 5717969"/>
              <a:gd name="connsiteX2" fmla="*/ 5450774 w 5450774"/>
              <a:gd name="connsiteY2" fmla="*/ 5717969 h 5717969"/>
              <a:gd name="connsiteX3" fmla="*/ 0 w 5450774"/>
              <a:gd name="connsiteY3" fmla="*/ 5717969 h 5717969"/>
              <a:gd name="connsiteX4" fmla="*/ 0 w 5450774"/>
              <a:gd name="connsiteY4" fmla="*/ 0 h 5717969"/>
              <a:gd name="connsiteX0" fmla="*/ 0 w 5450774"/>
              <a:gd name="connsiteY0" fmla="*/ 0 h 5723908"/>
              <a:gd name="connsiteX1" fmla="*/ 5450774 w 5450774"/>
              <a:gd name="connsiteY1" fmla="*/ 0 h 5723908"/>
              <a:gd name="connsiteX2" fmla="*/ 5450774 w 5450774"/>
              <a:gd name="connsiteY2" fmla="*/ 5717969 h 5723908"/>
              <a:gd name="connsiteX3" fmla="*/ 3289465 w 5450774"/>
              <a:gd name="connsiteY3" fmla="*/ 5723908 h 5723908"/>
              <a:gd name="connsiteX4" fmla="*/ 0 w 5450774"/>
              <a:gd name="connsiteY4" fmla="*/ 5717969 h 5723908"/>
              <a:gd name="connsiteX5" fmla="*/ 0 w 5450774"/>
              <a:gd name="connsiteY5" fmla="*/ 0 h 5723908"/>
              <a:gd name="connsiteX0" fmla="*/ 3289465 w 5450774"/>
              <a:gd name="connsiteY0" fmla="*/ 5723908 h 5815348"/>
              <a:gd name="connsiteX1" fmla="*/ 0 w 5450774"/>
              <a:gd name="connsiteY1" fmla="*/ 5717969 h 5815348"/>
              <a:gd name="connsiteX2" fmla="*/ 0 w 5450774"/>
              <a:gd name="connsiteY2" fmla="*/ 0 h 5815348"/>
              <a:gd name="connsiteX3" fmla="*/ 5450774 w 5450774"/>
              <a:gd name="connsiteY3" fmla="*/ 0 h 5815348"/>
              <a:gd name="connsiteX4" fmla="*/ 5450774 w 5450774"/>
              <a:gd name="connsiteY4" fmla="*/ 5717969 h 5815348"/>
              <a:gd name="connsiteX5" fmla="*/ 3380905 w 5450774"/>
              <a:gd name="connsiteY5" fmla="*/ 5815348 h 5815348"/>
              <a:gd name="connsiteX0" fmla="*/ 3289465 w 5450774"/>
              <a:gd name="connsiteY0" fmla="*/ 5723908 h 5723908"/>
              <a:gd name="connsiteX1" fmla="*/ 0 w 5450774"/>
              <a:gd name="connsiteY1" fmla="*/ 5717969 h 5723908"/>
              <a:gd name="connsiteX2" fmla="*/ 0 w 5450774"/>
              <a:gd name="connsiteY2" fmla="*/ 0 h 5723908"/>
              <a:gd name="connsiteX3" fmla="*/ 5450774 w 5450774"/>
              <a:gd name="connsiteY3" fmla="*/ 0 h 5723908"/>
              <a:gd name="connsiteX4" fmla="*/ 5450774 w 5450774"/>
              <a:gd name="connsiteY4" fmla="*/ 5717969 h 5723908"/>
              <a:gd name="connsiteX0" fmla="*/ 0 w 5450774"/>
              <a:gd name="connsiteY0" fmla="*/ 5717969 h 5717969"/>
              <a:gd name="connsiteX1" fmla="*/ 0 w 5450774"/>
              <a:gd name="connsiteY1" fmla="*/ 0 h 5717969"/>
              <a:gd name="connsiteX2" fmla="*/ 5450774 w 5450774"/>
              <a:gd name="connsiteY2" fmla="*/ 0 h 5717969"/>
              <a:gd name="connsiteX3" fmla="*/ 5450774 w 5450774"/>
              <a:gd name="connsiteY3" fmla="*/ 5717969 h 571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0774" h="5717969">
                <a:moveTo>
                  <a:pt x="0" y="5717969"/>
                </a:moveTo>
                <a:lnTo>
                  <a:pt x="0" y="0"/>
                </a:lnTo>
                <a:lnTo>
                  <a:pt x="5450774" y="0"/>
                </a:lnTo>
                <a:lnTo>
                  <a:pt x="5450774" y="5717969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7E97798-0C0B-9DA2-3465-EBBDF5FDE00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29397" y="2330506"/>
            <a:ext cx="2933206" cy="4527494"/>
          </a:xfrm>
        </p:spPr>
        <p:txBody>
          <a:bodyPr/>
          <a:lstStyle>
            <a:lvl1pPr marL="171450" indent="-171450">
              <a:lnSpc>
                <a:spcPts val="2400"/>
              </a:lnSpc>
              <a:spcBef>
                <a:spcPts val="600"/>
              </a:spcBef>
              <a:buClrTx/>
              <a:tabLst/>
              <a:defRPr sz="2000" b="0" i="0">
                <a:solidFill>
                  <a:srgbClr val="0063A2"/>
                </a:solidFill>
                <a:latin typeface="Aptos" panose="020B0004020202020204" pitchFamily="34" charset="0"/>
              </a:defRPr>
            </a:lvl1pPr>
            <a:lvl2pPr marL="466725" indent="-173038">
              <a:lnSpc>
                <a:spcPts val="2400"/>
              </a:lnSpc>
              <a:spcBef>
                <a:spcPts val="600"/>
              </a:spcBef>
              <a:buClrTx/>
              <a:tabLst/>
              <a:defRPr sz="1800" b="0" i="0">
                <a:solidFill>
                  <a:srgbClr val="0063A2"/>
                </a:solidFill>
                <a:latin typeface="Aptos" panose="020B0004020202020204" pitchFamily="34" charset="0"/>
              </a:defRPr>
            </a:lvl2pPr>
            <a:lvl3pPr marL="750888" indent="-173038">
              <a:lnSpc>
                <a:spcPts val="2400"/>
              </a:lnSpc>
              <a:spcBef>
                <a:spcPts val="600"/>
              </a:spcBef>
              <a:buClrTx/>
              <a:tabLst/>
              <a:defRPr sz="1400" b="0" i="0">
                <a:solidFill>
                  <a:srgbClr val="0063A2"/>
                </a:solidFill>
                <a:latin typeface="Aptos" panose="020B0004020202020204" pitchFamily="34" charset="0"/>
              </a:defRPr>
            </a:lvl3pPr>
            <a:lvl4pPr marL="1035050" indent="-171450">
              <a:lnSpc>
                <a:spcPts val="2400"/>
              </a:lnSpc>
              <a:spcBef>
                <a:spcPts val="600"/>
              </a:spcBef>
              <a:buClrTx/>
              <a:tabLst/>
              <a:defRPr sz="1400" b="0" i="0">
                <a:solidFill>
                  <a:srgbClr val="0063A2"/>
                </a:solidFill>
                <a:latin typeface="Aptos" panose="020B0004020202020204" pitchFamily="34" charset="0"/>
              </a:defRPr>
            </a:lvl4pPr>
            <a:lvl5pPr marL="1320800" indent="-173038">
              <a:lnSpc>
                <a:spcPts val="2400"/>
              </a:lnSpc>
              <a:spcBef>
                <a:spcPts val="600"/>
              </a:spcBef>
              <a:buClrTx/>
              <a:tabLst/>
              <a:defRPr sz="1400" b="0" i="0">
                <a:solidFill>
                  <a:srgbClr val="0063A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CB60849-628C-F61E-C389-C49485BB602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39040" y="2330506"/>
            <a:ext cx="2933206" cy="4527494"/>
          </a:xfrm>
        </p:spPr>
        <p:txBody>
          <a:bodyPr/>
          <a:lstStyle>
            <a:lvl1pPr marL="171450" indent="-171450">
              <a:lnSpc>
                <a:spcPts val="2400"/>
              </a:lnSpc>
              <a:spcBef>
                <a:spcPts val="600"/>
              </a:spcBef>
              <a:buClrTx/>
              <a:tabLst/>
              <a:defRPr sz="2000" b="0" i="0">
                <a:solidFill>
                  <a:srgbClr val="0063A2"/>
                </a:solidFill>
                <a:latin typeface="Aptos" panose="020B0004020202020204" pitchFamily="34" charset="0"/>
              </a:defRPr>
            </a:lvl1pPr>
            <a:lvl2pPr marL="466725" indent="-173038">
              <a:lnSpc>
                <a:spcPts val="2400"/>
              </a:lnSpc>
              <a:spcBef>
                <a:spcPts val="600"/>
              </a:spcBef>
              <a:buClrTx/>
              <a:tabLst/>
              <a:defRPr sz="1800" b="0" i="0">
                <a:solidFill>
                  <a:srgbClr val="0063A2"/>
                </a:solidFill>
                <a:latin typeface="Aptos" panose="020B0004020202020204" pitchFamily="34" charset="0"/>
              </a:defRPr>
            </a:lvl2pPr>
            <a:lvl3pPr marL="750888" indent="-173038">
              <a:lnSpc>
                <a:spcPts val="2400"/>
              </a:lnSpc>
              <a:spcBef>
                <a:spcPts val="600"/>
              </a:spcBef>
              <a:buClrTx/>
              <a:tabLst/>
              <a:defRPr sz="1400" b="0" i="0">
                <a:solidFill>
                  <a:srgbClr val="0063A2"/>
                </a:solidFill>
                <a:latin typeface="Aptos" panose="020B0004020202020204" pitchFamily="34" charset="0"/>
              </a:defRPr>
            </a:lvl3pPr>
            <a:lvl4pPr marL="1035050" indent="-171450">
              <a:lnSpc>
                <a:spcPts val="2400"/>
              </a:lnSpc>
              <a:spcBef>
                <a:spcPts val="600"/>
              </a:spcBef>
              <a:buClrTx/>
              <a:tabLst/>
              <a:defRPr sz="1400" b="0" i="0">
                <a:solidFill>
                  <a:srgbClr val="0063A2"/>
                </a:solidFill>
                <a:latin typeface="Aptos" panose="020B0004020202020204" pitchFamily="34" charset="0"/>
              </a:defRPr>
            </a:lvl4pPr>
            <a:lvl5pPr marL="1320800" indent="-173038">
              <a:lnSpc>
                <a:spcPts val="2400"/>
              </a:lnSpc>
              <a:spcBef>
                <a:spcPts val="600"/>
              </a:spcBef>
              <a:buClrTx/>
              <a:tabLst/>
              <a:defRPr sz="1400" b="0" i="0">
                <a:solidFill>
                  <a:srgbClr val="0063A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904F34-BB47-88C9-D6EC-4325FCBD0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032" y="196815"/>
            <a:ext cx="1933918" cy="2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6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istic/Paragraph High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31DD93-3C5D-8ED6-97D6-1E2FFBC8A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D3E967-FF5B-8D0C-F145-4D2085FBB0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9478" y="2217219"/>
            <a:ext cx="7196137" cy="3269182"/>
          </a:xfrm>
        </p:spPr>
        <p:txBody>
          <a:bodyPr/>
          <a:lstStyle>
            <a:lvl1pPr marL="0" indent="0">
              <a:lnSpc>
                <a:spcPts val="3000"/>
              </a:lnSpc>
              <a:buFontTx/>
              <a:buNone/>
              <a:defRPr sz="4200"/>
            </a:lvl1pPr>
            <a:lvl2pPr>
              <a:lnSpc>
                <a:spcPts val="3000"/>
              </a:lnSpc>
              <a:defRPr/>
            </a:lvl2pPr>
            <a:lvl3pPr marL="687388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2C542A-A780-C22B-EC31-204D190AC7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032" y="196814"/>
            <a:ext cx="1933918" cy="2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1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DBC91F-BF3A-C06A-1C82-CD52D0A25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4B266-CF01-C573-DDFF-F2FD169CE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650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3A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5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rgbClr val="0063A2"/>
          </a:solidFill>
          <a:latin typeface="Aptos" panose="020B0004020202020204" pitchFamily="34" charset="0"/>
          <a:ea typeface="+mn-ea"/>
          <a:cs typeface="+mn-cs"/>
        </a:defRPr>
      </a:lvl1pPr>
      <a:lvl2pPr marL="520700" indent="-177800" algn="l" defTabSz="914400" rtl="0" eaLnBrk="1" latinLnBrk="0" hangingPunct="1">
        <a:lnSpc>
          <a:spcPts val="2500"/>
        </a:lnSpc>
        <a:spcBef>
          <a:spcPts val="600"/>
        </a:spcBef>
        <a:spcAft>
          <a:spcPts val="600"/>
        </a:spcAft>
        <a:buFont typeface="System Font Regular"/>
        <a:buChar char="-"/>
        <a:tabLst/>
        <a:defRPr sz="2400" kern="1200">
          <a:solidFill>
            <a:srgbClr val="0063A2"/>
          </a:solidFill>
          <a:latin typeface="Aptos" panose="020B0004020202020204" pitchFamily="34" charset="0"/>
          <a:ea typeface="+mn-ea"/>
          <a:cs typeface="+mn-cs"/>
        </a:defRPr>
      </a:lvl2pPr>
      <a:lvl3pPr marL="865188" indent="-177800" algn="l" defTabSz="914400" rtl="0" eaLnBrk="1" latinLnBrk="0" hangingPunct="1">
        <a:lnSpc>
          <a:spcPts val="25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tabLst/>
        <a:defRPr sz="2000" kern="1200">
          <a:solidFill>
            <a:srgbClr val="0063A2"/>
          </a:solidFill>
          <a:latin typeface="Aptos" panose="020B0004020202020204" pitchFamily="34" charset="0"/>
          <a:ea typeface="+mn-ea"/>
          <a:cs typeface="+mn-cs"/>
        </a:defRPr>
      </a:lvl3pPr>
      <a:lvl4pPr marL="1209675" indent="-177800" algn="l" defTabSz="914400" rtl="0" eaLnBrk="1" latinLnBrk="0" hangingPunct="1">
        <a:lnSpc>
          <a:spcPts val="2500"/>
        </a:lnSpc>
        <a:spcBef>
          <a:spcPts val="600"/>
        </a:spcBef>
        <a:spcAft>
          <a:spcPts val="600"/>
        </a:spcAft>
        <a:buFont typeface="System Font Regular"/>
        <a:buChar char="-"/>
        <a:tabLst/>
        <a:defRPr sz="1800" kern="1200">
          <a:solidFill>
            <a:srgbClr val="0063A2"/>
          </a:solidFill>
          <a:latin typeface="Aptos" panose="020B0004020202020204" pitchFamily="34" charset="0"/>
          <a:ea typeface="+mn-ea"/>
          <a:cs typeface="+mn-cs"/>
        </a:defRPr>
      </a:lvl4pPr>
      <a:lvl5pPr marL="1435100" indent="-119063" algn="l" defTabSz="914400" rtl="0" eaLnBrk="1" latinLnBrk="0" hangingPunct="1">
        <a:lnSpc>
          <a:spcPts val="25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tabLst/>
        <a:defRPr sz="1800" kern="1200">
          <a:solidFill>
            <a:srgbClr val="0063A2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caplatform.com/go/cun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35C828-A811-E090-D653-3D2C830E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Advance Directives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06ED0-7758-B130-B84C-02CACB24A42F}"/>
              </a:ext>
            </a:extLst>
          </p:cNvPr>
          <p:cNvSpPr txBox="1"/>
          <p:nvPr/>
        </p:nvSpPr>
        <p:spPr>
          <a:xfrm>
            <a:off x="1389413" y="6160365"/>
            <a:ext cx="4286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3A2"/>
                </a:solidFill>
                <a:latin typeface="Aptos" panose="020B0004020202020204" pitchFamily="34" charset="0"/>
              </a:rPr>
              <a:t>Presenter: Greg Berlin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065F1B-1A23-127C-4AAF-829101E3D1A6}"/>
              </a:ext>
            </a:extLst>
          </p:cNvPr>
          <p:cNvSpPr txBox="1"/>
          <p:nvPr/>
        </p:nvSpPr>
        <p:spPr>
          <a:xfrm>
            <a:off x="9346870" y="4549279"/>
            <a:ext cx="256210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063A2"/>
                </a:solidFill>
                <a:latin typeface="Aptos"/>
              </a:rPr>
              <a:t>March 25, 2026</a:t>
            </a:r>
            <a:endParaRPr lang="en-US" dirty="0">
              <a:solidFill>
                <a:srgbClr val="0063A2"/>
              </a:solidFill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703FF-C54D-9BFD-6CBD-2BA4CC729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339" y="697635"/>
            <a:ext cx="2836470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90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AEA385-4995-0685-1F3B-8B3AA76EF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Durable Power of Attorney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7D65B-8D0B-48D8-0543-74351CF05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latin typeface="Aptos"/>
              </a:rPr>
              <a:t>What is a "Durable Power of Attorney" for health care, or "Health Care Proxy"? </a:t>
            </a:r>
            <a:br>
              <a:rPr lang="en-US" dirty="0">
                <a:latin typeface="Aptos"/>
              </a:rPr>
            </a:br>
            <a:br>
              <a:rPr lang="en-US" dirty="0">
                <a:latin typeface="Aptos"/>
              </a:rPr>
            </a:br>
            <a:r>
              <a:rPr lang="en-US" dirty="0">
                <a:latin typeface="Aptos"/>
              </a:rPr>
              <a:t>May also be called:</a:t>
            </a:r>
          </a:p>
          <a:p>
            <a:pPr marL="274320" indent="-274320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“Health Care Proxy or Agent"</a:t>
            </a:r>
          </a:p>
          <a:p>
            <a:pPr marL="274320" indent="-274320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 “Health Care Surrogate”</a:t>
            </a:r>
          </a:p>
          <a:p>
            <a:pPr marL="274320" indent="-274320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 “Medical Power of Attorney for Health Care"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F9E40-B8EC-9438-15F6-8E4BAC7C1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909" y="3498180"/>
            <a:ext cx="2150508" cy="196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1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C4503-6B9F-3C0E-6E44-64348E0D8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DEF520-B1A9-1DB6-1232-60C9F5F9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Proxy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C1D2A-FF57-D989-4197-BF8BE1A45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Why do we need a health care proxy?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When do we use a health care proxy?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Who should you choose as your health care proxy?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Should I have both a living will and a durable power of attorney?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FA64BA-404B-B6BC-28C2-8D6B5D37A3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11544" y="2562334"/>
            <a:ext cx="2696006" cy="305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9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27CE9-AA64-399A-2CCE-17755EA7F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6ED4CD-5D1B-4E57-F53E-A344B3E2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 Directives Advantages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37AA9-2344-E455-CF3F-946481D61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>
              <a:lnSpc>
                <a:spcPts val="2400"/>
              </a:lnSpc>
            </a:pPr>
            <a:r>
              <a:rPr lang="en-US" sz="2400" dirty="0"/>
              <a:t>You are in charge of making your own decisions</a:t>
            </a:r>
          </a:p>
          <a:p>
            <a:pPr marL="274320" indent="-274320">
              <a:lnSpc>
                <a:spcPts val="2400"/>
              </a:lnSpc>
            </a:pPr>
            <a:r>
              <a:rPr lang="en-US" sz="2400" dirty="0"/>
              <a:t>Documents can be changed anytime</a:t>
            </a:r>
          </a:p>
          <a:p>
            <a:pPr marL="274320" indent="-274320">
              <a:lnSpc>
                <a:spcPts val="2400"/>
              </a:lnSpc>
            </a:pPr>
            <a:r>
              <a:rPr lang="en-US" sz="2400" dirty="0"/>
              <a:t>You do not need an attorney</a:t>
            </a:r>
          </a:p>
          <a:p>
            <a:pPr marL="274320" indent="-274320">
              <a:lnSpc>
                <a:spcPts val="2400"/>
              </a:lnSpc>
            </a:pPr>
            <a:r>
              <a:rPr lang="en-US" sz="2400" dirty="0"/>
              <a:t>Documents can help you express your wishes</a:t>
            </a:r>
          </a:p>
          <a:p>
            <a:pPr marL="274320" indent="-274320">
              <a:lnSpc>
                <a:spcPts val="2400"/>
              </a:lnSpc>
            </a:pPr>
            <a:r>
              <a:rPr lang="en-US" sz="2400" dirty="0"/>
              <a:t>Individual forms are available to download at your state government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E1F28F-54E2-5D00-FA9A-0ABCEEF3D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283" y="2871216"/>
            <a:ext cx="3744797" cy="2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32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57D57-5F51-A612-A448-A31ADF319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9A9655-BD7C-9CD5-8432-91228A99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DNR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41651-0D21-6252-B52C-DC558E59B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572"/>
            <a:ext cx="5257800" cy="4045212"/>
          </a:xfrm>
        </p:spPr>
        <p:txBody>
          <a:bodyPr>
            <a:noAutofit/>
          </a:bodyPr>
          <a:lstStyle/>
          <a:p>
            <a:pPr marL="274320" indent="-274320">
              <a:lnSpc>
                <a:spcPts val="2400"/>
              </a:lnSpc>
            </a:pPr>
            <a:r>
              <a:rPr lang="en-US" sz="2400" dirty="0"/>
              <a:t>DNR = Do Not Resuscitate</a:t>
            </a:r>
          </a:p>
          <a:p>
            <a:pPr marL="274320" indent="-274320">
              <a:lnSpc>
                <a:spcPts val="2400"/>
              </a:lnSpc>
            </a:pPr>
            <a:r>
              <a:rPr lang="en-US" sz="2400" dirty="0"/>
              <a:t>Another kind of advance directive</a:t>
            </a:r>
          </a:p>
          <a:p>
            <a:pPr marL="274320" indent="-274320">
              <a:lnSpc>
                <a:spcPts val="2400"/>
              </a:lnSpc>
            </a:pPr>
            <a:r>
              <a:rPr lang="en-US" sz="2400" dirty="0"/>
              <a:t>A request not to have cardiopulmonary resuscitation (CPR) if your heart stops or if you stop breathing</a:t>
            </a:r>
          </a:p>
          <a:p>
            <a:pPr marL="274320" indent="-274320">
              <a:lnSpc>
                <a:spcPts val="2400"/>
              </a:lnSpc>
            </a:pPr>
            <a:r>
              <a:rPr lang="en-US" sz="2400" dirty="0"/>
              <a:t>You can use an advance directive form or tell your doctor that you don't want to be resuscitated</a:t>
            </a:r>
          </a:p>
          <a:p>
            <a:pPr marL="274320" indent="-274320">
              <a:lnSpc>
                <a:spcPts val="2400"/>
              </a:lnSpc>
            </a:pPr>
            <a:r>
              <a:rPr lang="en-US" sz="2400" dirty="0"/>
              <a:t>DNR orders are accepted by doctors and hospitals in all states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70F4CD-F9D3-3F98-4CC6-2096DB38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473" y="3054096"/>
            <a:ext cx="3002662" cy="17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59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3CC61-DFDB-9E8D-D0BE-7C4CD63CE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56482-D877-1AA0-3B92-1817EEF7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Wishes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3B8631-2ABD-449F-4455-EC201F6C8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>
                <a:latin typeface="Aptos"/>
              </a:rPr>
              <a:t>A national advance directive written in simple language that helps start important conversations about care</a:t>
            </a:r>
            <a:endParaRPr lang="en-US"/>
          </a:p>
          <a:p>
            <a:pPr marL="274320" indent="-27432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>
                <a:latin typeface="Aptos"/>
              </a:rPr>
              <a:t>It combines the living will and health-care power of attorney documents, and addresses matters of comfort care, spirituality, forgiveness, and final wishes</a:t>
            </a:r>
          </a:p>
          <a:p>
            <a:pPr marL="274320" indent="-27432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>
                <a:latin typeface="Aptos"/>
              </a:rPr>
              <a:t>Created by the nonprofit organization Aging with Dignity</a:t>
            </a:r>
          </a:p>
        </p:txBody>
      </p:sp>
    </p:spTree>
    <p:extLst>
      <p:ext uri="{BB962C8B-B14F-4D97-AF65-F5344CB8AC3E}">
        <p14:creationId xmlns:p14="http://schemas.microsoft.com/office/powerpoint/2010/main" val="827063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FEAA6-6B0C-718F-4101-AE3EED768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9F496E-7DA6-98EB-F79C-32AC8FE7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39176F-F76B-752B-6722-1AE998011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dirty="0">
                <a:latin typeface="Aptos"/>
              </a:rPr>
              <a:t>Tips for preparing an advance directive:</a:t>
            </a:r>
            <a:endParaRPr lang="en-US" dirty="0"/>
          </a:p>
          <a:p>
            <a:pPr marL="274320" indent="-274320">
              <a:lnSpc>
                <a:spcPts val="2800"/>
              </a:lnSpc>
            </a:pPr>
            <a:r>
              <a:rPr lang="en-US" sz="2400" dirty="0"/>
              <a:t>Some doctor’s offices can provide a form</a:t>
            </a:r>
          </a:p>
          <a:p>
            <a:pPr marL="274320" indent="-274320">
              <a:lnSpc>
                <a:spcPts val="2800"/>
              </a:lnSpc>
            </a:pPr>
            <a:r>
              <a:rPr lang="en-US" sz="2400" dirty="0"/>
              <a:t>You can write your wishes down by yourself</a:t>
            </a:r>
          </a:p>
          <a:p>
            <a:pPr marL="274320" indent="-274320">
              <a:lnSpc>
                <a:spcPts val="2800"/>
              </a:lnSpc>
            </a:pPr>
            <a:r>
              <a:rPr lang="en-US" sz="2400" dirty="0"/>
              <a:t>State health department or department on aging have forms</a:t>
            </a:r>
          </a:p>
          <a:p>
            <a:pPr marL="274320" indent="-274320">
              <a:lnSpc>
                <a:spcPts val="2800"/>
              </a:lnSpc>
            </a:pPr>
            <a:r>
              <a:rPr lang="en-US" sz="2400" dirty="0"/>
              <a:t>Lawyer – although it does not need to be a legal form</a:t>
            </a:r>
          </a:p>
          <a:p>
            <a:pPr marL="274320" indent="-274320">
              <a:lnSpc>
                <a:spcPts val="2800"/>
              </a:lnSpc>
            </a:pPr>
            <a:r>
              <a:rPr lang="en-US" sz="2400" dirty="0"/>
              <a:t>Computer software package for legal documents</a:t>
            </a:r>
          </a:p>
          <a:p>
            <a:pPr marL="0" indent="0">
              <a:lnSpc>
                <a:spcPts val="2800"/>
              </a:lnSpc>
              <a:buNone/>
            </a:pPr>
            <a:br>
              <a:rPr lang="en-US" sz="2400" dirty="0">
                <a:latin typeface="Aptos"/>
              </a:rPr>
            </a:br>
            <a:r>
              <a:rPr lang="en-US" sz="2400" dirty="0">
                <a:latin typeface="Aptos"/>
              </a:rPr>
              <a:t>Assisting Older Relatives in Preparing Advance Directives</a:t>
            </a:r>
            <a:endParaRPr lang="en-US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119250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C1486B-63ED-AA5E-E6EE-00FB7948B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0"/>
              </a:lnSpc>
              <a:spcAft>
                <a:spcPts val="1000"/>
              </a:spcAft>
            </a:pPr>
            <a:r>
              <a:rPr lang="en-US" sz="4800" b="1" dirty="0"/>
              <a:t>Resources</a:t>
            </a:r>
            <a:endParaRPr lang="en-US" dirty="0"/>
          </a:p>
          <a:p>
            <a:br>
              <a:rPr lang="en-US" sz="2800" b="1" u="sng" dirty="0">
                <a:latin typeface="Aptos"/>
              </a:rPr>
            </a:br>
            <a:r>
              <a:rPr lang="en-US" sz="2800" u="sng" dirty="0">
                <a:latin typeface="Aptos"/>
              </a:rPr>
              <a:t>putitinwriting.org</a:t>
            </a:r>
            <a:endParaRPr lang="en-US" sz="2800" u="sng" dirty="0"/>
          </a:p>
          <a:p>
            <a:r>
              <a:rPr lang="en-US" sz="2800" u="sng" dirty="0">
                <a:latin typeface="Aptos"/>
              </a:rPr>
              <a:t>aafp.org</a:t>
            </a:r>
            <a:endParaRPr lang="en-US" sz="2800" u="sng" dirty="0"/>
          </a:p>
          <a:p>
            <a:r>
              <a:rPr lang="en-US" sz="2800" u="sng" dirty="0">
                <a:latin typeface="Aptos"/>
              </a:rPr>
              <a:t>familydoctor.org</a:t>
            </a:r>
            <a:endParaRPr lang="en-US" sz="2800" u="sng" dirty="0"/>
          </a:p>
          <a:p>
            <a:r>
              <a:rPr lang="en-US" sz="2800" u="sng" dirty="0">
                <a:latin typeface="Aptos"/>
              </a:rPr>
              <a:t>aarp.org</a:t>
            </a:r>
          </a:p>
          <a:p>
            <a:r>
              <a:rPr lang="en-US" sz="2800" u="sng" dirty="0">
                <a:latin typeface="Aptos"/>
              </a:rPr>
              <a:t>care.com</a:t>
            </a:r>
          </a:p>
        </p:txBody>
      </p:sp>
    </p:spTree>
    <p:extLst>
      <p:ext uri="{BB962C8B-B14F-4D97-AF65-F5344CB8AC3E}">
        <p14:creationId xmlns:p14="http://schemas.microsoft.com/office/powerpoint/2010/main" val="87173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5304D-E10F-ECCC-0E7E-D5EA3FEB1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99E4C2-C49A-621C-9459-6F61523E2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8712" y="1158843"/>
            <a:ext cx="8307218" cy="4632357"/>
          </a:xfrm>
        </p:spPr>
        <p:txBody>
          <a:bodyPr>
            <a:noAutofit/>
          </a:bodyPr>
          <a:lstStyle/>
          <a:p>
            <a:pPr algn="ctr">
              <a:lnSpc>
                <a:spcPts val="2780"/>
              </a:lnSpc>
              <a:spcAft>
                <a:spcPts val="1200"/>
              </a:spcAft>
            </a:pPr>
            <a:br>
              <a:rPr lang="en-US" sz="5200" dirty="0"/>
            </a:br>
            <a:r>
              <a:rPr lang="en-US" sz="5200" dirty="0"/>
              <a:t>Seminar Evaluation Survey</a:t>
            </a:r>
          </a:p>
          <a:p>
            <a:pPr algn="ctr">
              <a:lnSpc>
                <a:spcPts val="308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sz="2600" b="0" dirty="0"/>
              <a:t>Please scan the QR code to fill out the evaluation survey.</a:t>
            </a:r>
          </a:p>
          <a:p>
            <a:pPr>
              <a:lnSpc>
                <a:spcPts val="2780"/>
              </a:lnSpc>
            </a:pPr>
            <a:endParaRPr lang="en-US" sz="3000" b="0" dirty="0"/>
          </a:p>
          <a:p>
            <a:pPr>
              <a:lnSpc>
                <a:spcPts val="2780"/>
              </a:lnSpc>
            </a:pPr>
            <a:endParaRPr lang="en-US" sz="3000" b="0" dirty="0"/>
          </a:p>
          <a:p>
            <a:pPr>
              <a:lnSpc>
                <a:spcPts val="2780"/>
              </a:lnSpc>
            </a:pPr>
            <a:endParaRPr lang="en-US" sz="3000" b="0" dirty="0"/>
          </a:p>
          <a:p>
            <a:pPr>
              <a:lnSpc>
                <a:spcPts val="2780"/>
              </a:lnSpc>
            </a:pPr>
            <a:endParaRPr lang="en-US" sz="3000" b="0" dirty="0"/>
          </a:p>
          <a:p>
            <a:pPr>
              <a:lnSpc>
                <a:spcPts val="2780"/>
              </a:lnSpc>
            </a:pPr>
            <a:br>
              <a:rPr lang="en-US" sz="3000" b="0" dirty="0"/>
            </a:br>
            <a:r>
              <a:rPr lang="en-US" sz="2600" b="0" dirty="0"/>
              <a:t>Thank you!</a:t>
            </a:r>
          </a:p>
          <a:p>
            <a:pPr>
              <a:lnSpc>
                <a:spcPts val="2780"/>
              </a:lnSpc>
            </a:pPr>
            <a:endParaRPr lang="en-US" sz="5500" b="1" dirty="0"/>
          </a:p>
          <a:p>
            <a:pPr>
              <a:lnSpc>
                <a:spcPts val="2780"/>
              </a:lnSpc>
            </a:pPr>
            <a:endParaRPr lang="en-US" sz="5500" b="1" dirty="0"/>
          </a:p>
          <a:p>
            <a:pPr>
              <a:lnSpc>
                <a:spcPts val="2780"/>
              </a:lnSpc>
            </a:pPr>
            <a:endParaRPr lang="en-US" sz="55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72912-444A-57B2-99A9-0FB41E265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3" y="2857499"/>
            <a:ext cx="2276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85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FC1D8-0C06-65E4-7A12-C42F90D47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2727F6-6BB7-14D2-34E0-F6FC521A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1591E-5C5A-044A-AEFD-C559400A4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796" y="991084"/>
            <a:ext cx="2836470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3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7E7BC-66B7-1073-3F91-E1D4C777F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A97B-9FD8-1DCE-B4E8-61CBAEB8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77"/>
            <a:ext cx="10515600" cy="1208840"/>
          </a:xfrm>
        </p:spPr>
        <p:txBody>
          <a:bodyPr>
            <a:noAutofit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Features of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BeWell</a:t>
            </a:r>
            <a:r>
              <a:rPr lang="en-US" dirty="0">
                <a:ea typeface="ＭＳ Ｐゴシック" charset="-128"/>
                <a:cs typeface="ＭＳ Ｐゴシック" charset="-128"/>
              </a:rPr>
              <a:t> by CCA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72745-E3F3-3B22-B297-8D8B9671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417" y="2247441"/>
            <a:ext cx="4583017" cy="4610559"/>
          </a:xfrm>
        </p:spPr>
        <p:txBody>
          <a:bodyPr>
            <a:normAutofit/>
          </a:bodyPr>
          <a:lstStyle/>
          <a:p>
            <a:pPr marL="455613" lvl="1" indent="-342900">
              <a:lnSpc>
                <a:spcPts val="3440"/>
              </a:lnSpc>
              <a:buClr>
                <a:srgbClr val="567299"/>
              </a:buClr>
              <a:buFont typeface="Arial" charset="0"/>
              <a:buChar char="•"/>
            </a:pPr>
            <a:r>
              <a:rPr lang="en-US" sz="2200" dirty="0"/>
              <a:t>Confidential</a:t>
            </a:r>
          </a:p>
          <a:p>
            <a:pPr marL="455613" lvl="1" indent="-342900">
              <a:lnSpc>
                <a:spcPts val="3440"/>
              </a:lnSpc>
              <a:buClr>
                <a:srgbClr val="567299"/>
              </a:buClr>
              <a:buFont typeface="Arial" charset="0"/>
              <a:buChar char="•"/>
            </a:pPr>
            <a:r>
              <a:rPr lang="en-US" sz="2200" dirty="0"/>
              <a:t>No Cost</a:t>
            </a:r>
          </a:p>
          <a:p>
            <a:pPr marL="455613" lvl="1" indent="-342900">
              <a:lnSpc>
                <a:spcPts val="3440"/>
              </a:lnSpc>
              <a:buClr>
                <a:srgbClr val="567299"/>
              </a:buClr>
              <a:buFont typeface="Arial" charset="0"/>
              <a:buChar char="•"/>
            </a:pPr>
            <a:r>
              <a:rPr lang="en-US" sz="2200" dirty="0"/>
              <a:t>Employees &amp; Family Members</a:t>
            </a:r>
          </a:p>
          <a:p>
            <a:pPr marL="455613" lvl="1" indent="-342900">
              <a:lnSpc>
                <a:spcPts val="3440"/>
              </a:lnSpc>
              <a:buClr>
                <a:srgbClr val="567299"/>
              </a:buClr>
              <a:buFont typeface="Arial" charset="0"/>
              <a:buChar char="•"/>
            </a:pPr>
            <a:r>
              <a:rPr lang="en-US" sz="2200" dirty="0"/>
              <a:t>24/7</a:t>
            </a:r>
          </a:p>
          <a:p>
            <a:pPr marL="455613" lvl="1" indent="-342900">
              <a:lnSpc>
                <a:spcPts val="3440"/>
              </a:lnSpc>
              <a:buClr>
                <a:srgbClr val="567299"/>
              </a:buClr>
              <a:buFont typeface="Arial" charset="0"/>
              <a:buChar char="•"/>
            </a:pPr>
            <a:r>
              <a:rPr lang="en-US" sz="2200" dirty="0"/>
              <a:t>800-833-8707</a:t>
            </a:r>
          </a:p>
          <a:p>
            <a:pPr marL="455613" lvl="1" indent="-342900">
              <a:lnSpc>
                <a:spcPts val="3440"/>
              </a:lnSpc>
              <a:buClr>
                <a:srgbClr val="567299"/>
              </a:buClr>
              <a:buFont typeface="Arial" charset="0"/>
              <a:buChar char="•"/>
            </a:pPr>
            <a:r>
              <a:rPr lang="en-US" sz="2200" dirty="0">
                <a:hlinkClick r:id="rId3" action="ppaction://hlinkfile"/>
              </a:rPr>
              <a:t>ccaplatform.com/go/</a:t>
            </a:r>
            <a:r>
              <a:rPr lang="en-US" sz="2200" dirty="0" err="1">
                <a:hlinkClick r:id="rId3" action="ppaction://hlinkfile"/>
              </a:rPr>
              <a:t>cuny</a:t>
            </a:r>
            <a:endParaRPr lang="en-US" sz="2200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073E51A8-2BA6-3ED4-7C9B-EC4804DF567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3598" y="3341579"/>
            <a:ext cx="2793954" cy="242228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24AF8D-298C-A690-AD1C-03830BEBF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598" y="2247441"/>
            <a:ext cx="2836470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1F30C-1C4A-7773-C2E7-6534A0A5E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504A19-A6E5-1508-10A6-19384ADB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7348"/>
            <a:ext cx="10189684" cy="1325563"/>
          </a:xfrm>
        </p:spPr>
        <p:txBody>
          <a:bodyPr>
            <a:normAutofit/>
          </a:bodyPr>
          <a:lstStyle/>
          <a:p>
            <a:r>
              <a:rPr lang="en-US" sz="3400" dirty="0" err="1"/>
              <a:t>BeWell</a:t>
            </a:r>
            <a:r>
              <a:rPr lang="en-US" sz="3400" dirty="0"/>
              <a:t> by CCA: </a:t>
            </a:r>
            <a:br>
              <a:rPr lang="en-US" sz="3400" dirty="0"/>
            </a:br>
            <a:r>
              <a:rPr lang="en-US" sz="3400" dirty="0"/>
              <a:t>How We Support Employees &amp; Family Members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778EE-85C5-9C41-A69B-9886279C7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2455196"/>
            <a:ext cx="10524250" cy="440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2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423F8-01F4-94D2-442E-85F1C3E3A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5999AC-36E3-881B-54A7-3CDBE76F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Housekeeping Tips for a Successful Session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4564BA-C623-EF2E-AE16-60C253F78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67299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a typeface="ＭＳ Ｐゴシック" pitchFamily="34" charset="-128"/>
                <a:cs typeface="Arial" panose="020B0604020202020204" pitchFamily="34" charset="0"/>
              </a:rPr>
              <a:t>WebEx</a:t>
            </a:r>
            <a:r>
              <a:rPr lang="en-US" sz="1800" dirty="0">
                <a:ea typeface="ＭＳ Ｐゴシック" pitchFamily="34" charset="-128"/>
                <a:cs typeface="Arial" panose="020B0604020202020204" pitchFamily="34" charset="0"/>
              </a:rPr>
              <a:t> controls appear at the bottom of the screen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6729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a typeface="ＭＳ Ｐゴシック" pitchFamily="34" charset="-128"/>
                <a:cs typeface="Arial" panose="020B0604020202020204" pitchFamily="34" charset="0"/>
              </a:rPr>
              <a:t>Phone lines are muted, cameras are disabled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6729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a typeface="ＭＳ Ｐゴシック" pitchFamily="34" charset="-128"/>
                <a:cs typeface="Arial" panose="020B0604020202020204" pitchFamily="34" charset="0"/>
              </a:rPr>
              <a:t>Please DO NOT put your phone on hold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6729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a typeface="ＭＳ Ｐゴシック" pitchFamily="34" charset="-128"/>
                <a:cs typeface="Arial" panose="020B0604020202020204" pitchFamily="34" charset="0"/>
              </a:rPr>
              <a:t>Questions or comments for the presenter? Use chat and select “All Panelists”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6729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a typeface="ＭＳ Ｐゴシック" pitchFamily="34" charset="-128"/>
                <a:cs typeface="Arial" panose="020B0604020202020204" pitchFamily="34" charset="0"/>
              </a:rPr>
              <a:t>Questions or comments for the group? Use chat and select “Everyone”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7DAE5C-08B5-62EB-6D51-9D25C694E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12" y="4502139"/>
            <a:ext cx="4322686" cy="5622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E9ADAA-C958-A531-1924-128DAE5907B7}"/>
              </a:ext>
            </a:extLst>
          </p:cNvPr>
          <p:cNvCxnSpPr>
            <a:cxnSpLocks/>
          </p:cNvCxnSpPr>
          <p:nvPr/>
        </p:nvCxnSpPr>
        <p:spPr>
          <a:xfrm flipH="1" flipV="1">
            <a:off x="3408464" y="5060894"/>
            <a:ext cx="10800" cy="87316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F874E5-C64C-B9EC-FA88-7D00C3B3F0CF}"/>
              </a:ext>
            </a:extLst>
          </p:cNvPr>
          <p:cNvCxnSpPr>
            <a:cxnSpLocks/>
          </p:cNvCxnSpPr>
          <p:nvPr/>
        </p:nvCxnSpPr>
        <p:spPr>
          <a:xfrm flipV="1">
            <a:off x="3960026" y="4959566"/>
            <a:ext cx="1308" cy="461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228366-852C-C837-DB6F-B72B40BC59D2}"/>
              </a:ext>
            </a:extLst>
          </p:cNvPr>
          <p:cNvCxnSpPr>
            <a:cxnSpLocks/>
          </p:cNvCxnSpPr>
          <p:nvPr/>
        </p:nvCxnSpPr>
        <p:spPr>
          <a:xfrm>
            <a:off x="5103886" y="5061490"/>
            <a:ext cx="2181" cy="31696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8B5A7B-CBC7-D3A2-858E-407E2CE85783}"/>
              </a:ext>
            </a:extLst>
          </p:cNvPr>
          <p:cNvCxnSpPr>
            <a:cxnSpLocks/>
          </p:cNvCxnSpPr>
          <p:nvPr/>
        </p:nvCxnSpPr>
        <p:spPr>
          <a:xfrm>
            <a:off x="4512555" y="5026351"/>
            <a:ext cx="0" cy="82161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562924A-EA94-A8BC-D77A-770CB43BF5FF}"/>
              </a:ext>
            </a:extLst>
          </p:cNvPr>
          <p:cNvSpPr txBox="1"/>
          <p:nvPr/>
        </p:nvSpPr>
        <p:spPr>
          <a:xfrm>
            <a:off x="3106767" y="5908009"/>
            <a:ext cx="62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Raise Hand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B03F61-A61A-E751-482B-C0AAF3070A80}"/>
              </a:ext>
            </a:extLst>
          </p:cNvPr>
          <p:cNvSpPr txBox="1"/>
          <p:nvPr/>
        </p:nvSpPr>
        <p:spPr>
          <a:xfrm>
            <a:off x="3569474" y="5332298"/>
            <a:ext cx="8282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Reaction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B83CF1-9AF8-1174-FD4C-495655E75B58}"/>
              </a:ext>
            </a:extLst>
          </p:cNvPr>
          <p:cNvSpPr txBox="1"/>
          <p:nvPr/>
        </p:nvSpPr>
        <p:spPr>
          <a:xfrm>
            <a:off x="4812198" y="5344645"/>
            <a:ext cx="6174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Leave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E28FE-4F18-21AD-A423-1AFAF0213EC8}"/>
              </a:ext>
            </a:extLst>
          </p:cNvPr>
          <p:cNvSpPr txBox="1"/>
          <p:nvPr/>
        </p:nvSpPr>
        <p:spPr>
          <a:xfrm>
            <a:off x="4093898" y="5847961"/>
            <a:ext cx="18782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More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Switch Audio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Copy Webinar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Switch to Mobile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0975505-823C-84B5-2BC7-F87E67449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502" y="4502139"/>
            <a:ext cx="2848453" cy="161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1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250E7D-A9A5-59E2-44C7-6F93D4E602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Define advance directives and identify the benefits</a:t>
            </a:r>
          </a:p>
          <a:p>
            <a:r>
              <a:rPr lang="en-US" dirty="0"/>
              <a:t>Learn about a living will and durable power of attorney for health care</a:t>
            </a:r>
          </a:p>
          <a:p>
            <a:r>
              <a:rPr lang="en-US" dirty="0">
                <a:latin typeface="Aptos"/>
              </a:rPr>
              <a:t>Learn tips for preparing an advance directive</a:t>
            </a:r>
          </a:p>
          <a:p>
            <a:r>
              <a:rPr lang="en-US" dirty="0"/>
              <a:t>Identify strategies for communicating with older relatives about the need for advance directives</a:t>
            </a:r>
          </a:p>
          <a:p>
            <a:r>
              <a:rPr lang="en-US" dirty="0"/>
              <a:t>Identify resources that can help you complete your advance directives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B7D5A-8ECB-19F3-56D9-56BA437B20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79DEA-BBFE-E9FE-30D2-95F82C47C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279" y="3342855"/>
            <a:ext cx="2691245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1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D511C6-642D-EF3B-DD1C-CD619506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/>
              </a:rPr>
              <a:t>What Is an Advance Directive?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C59F2-BAA3-AD0D-3C15-9ED8E07A1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74320" indent="-274320"/>
            <a:r>
              <a:rPr lang="en-US" dirty="0">
                <a:latin typeface="Aptos"/>
              </a:rPr>
              <a:t>A written statement of your wishes, preferences, and choices regarding end-of-life health care decisions</a:t>
            </a:r>
          </a:p>
          <a:p>
            <a:pPr marL="274320" indent="-274320"/>
            <a:r>
              <a:rPr lang="en-US" dirty="0"/>
              <a:t>A tool to help you think through and communicate your choices</a:t>
            </a:r>
          </a:p>
          <a:p>
            <a:pPr marL="274320" indent="-274320"/>
            <a:r>
              <a:rPr lang="en-US" dirty="0"/>
              <a:t>Written instructions about future medical care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6C7EB-C42A-40EB-A7F3-96CC29024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636" y="2884248"/>
            <a:ext cx="2318172" cy="2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0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2AF90-F1BF-E4FC-2608-AB8700FAE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713D13-2693-3E70-577E-E0D1FA1E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</a:t>
            </a:r>
            <a:br>
              <a:rPr lang="en-US" dirty="0"/>
            </a:br>
            <a:r>
              <a:rPr lang="en-US" dirty="0"/>
              <a:t>Advance Directives?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28545-4A74-0E1E-04E6-78B3AE4AF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/>
            <a:r>
              <a:rPr lang="en-US" dirty="0"/>
              <a:t>Your wishes will be known</a:t>
            </a:r>
          </a:p>
          <a:p>
            <a:pPr marL="274320" indent="-274320"/>
            <a:r>
              <a:rPr lang="en-US" dirty="0"/>
              <a:t>Only used if you are unable to express your decisions</a:t>
            </a:r>
          </a:p>
          <a:p>
            <a:pPr marL="274320" indent="-274320"/>
            <a:r>
              <a:rPr lang="en-US" dirty="0"/>
              <a:t>This can happen to anyone – at any age</a:t>
            </a:r>
          </a:p>
          <a:p>
            <a:pPr marL="274320" indent="-274320"/>
            <a:r>
              <a:rPr lang="en-US" dirty="0"/>
              <a:t>Give your loved ones the gift of peace of mind – write down your wishes!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23F95E-FBAC-60FE-E1BC-B0CFFC07F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938" y="2721191"/>
            <a:ext cx="1676934" cy="26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9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618E3-3AD1-68C1-71C9-50171EB27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37978-3073-1C0B-DBC1-7F35F206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848"/>
            <a:ext cx="10515600" cy="1325563"/>
          </a:xfrm>
        </p:spPr>
        <p:txBody>
          <a:bodyPr/>
          <a:lstStyle/>
          <a:p>
            <a:r>
              <a:rPr lang="en-US" dirty="0"/>
              <a:t>Considerations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00673-E8E4-11D3-8176-D827C12F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532" y="2255520"/>
            <a:ext cx="4096987" cy="4602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latin typeface="Aptos"/>
              </a:rPr>
              <a:t>Only used:</a:t>
            </a:r>
          </a:p>
          <a:p>
            <a:pPr marL="274320" indent="-274320">
              <a:lnSpc>
                <a:spcPts val="2700"/>
              </a:lnSpc>
            </a:pPr>
            <a:r>
              <a:rPr lang="en-US" dirty="0"/>
              <a:t>If you are seriously ill or injured, and</a:t>
            </a:r>
          </a:p>
          <a:p>
            <a:pPr marL="274320" indent="-274320">
              <a:lnSpc>
                <a:spcPts val="2700"/>
              </a:lnSpc>
            </a:pPr>
            <a:r>
              <a:rPr lang="en-US" dirty="0"/>
              <a:t>Unable to speak for yourself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EFEF19-8848-3C05-F2AD-0EAD52BBF16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04562" y="2255520"/>
            <a:ext cx="4013860" cy="43707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latin typeface="Aptos"/>
              </a:rPr>
              <a:t>Should include:</a:t>
            </a:r>
          </a:p>
          <a:p>
            <a:pPr marL="274320" indent="-274320">
              <a:lnSpc>
                <a:spcPts val="2700"/>
              </a:lnSpc>
            </a:pPr>
            <a:r>
              <a:rPr lang="en-US" sz="2200" dirty="0"/>
              <a:t>Living will</a:t>
            </a:r>
          </a:p>
          <a:p>
            <a:pPr marL="274320" indent="-274320">
              <a:lnSpc>
                <a:spcPts val="2700"/>
              </a:lnSpc>
            </a:pPr>
            <a:r>
              <a:rPr lang="en-US" sz="2200" dirty="0"/>
              <a:t>Medical (health care proxy) power of attorney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0E039-DFF7-139B-2B09-AA72BDFD0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75" y="4440872"/>
            <a:ext cx="1231900" cy="163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9A2064-E4D5-7466-398A-481F9C270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342" y="4428172"/>
            <a:ext cx="16383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7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0EE1E-BB30-3446-4D20-2930BE8C0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D26866-608B-AB50-9571-3E4AC2CD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Wills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7916B-F300-B3B8-F938-D463859ED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What is a living will?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Why do we need a living will?</a:t>
            </a:r>
          </a:p>
          <a:p>
            <a:pPr marL="274320" indent="-27432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When is a living will used?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322A4D-3F2A-0F61-B4B0-0F2E3C79B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025" y="2457943"/>
            <a:ext cx="1963693" cy="19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2247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CCA Seminar Template">
  <a:themeElements>
    <a:clrScheme name="Custom 38">
      <a:dk1>
        <a:srgbClr val="117284"/>
      </a:dk1>
      <a:lt1>
        <a:srgbClr val="EAE9E1"/>
      </a:lt1>
      <a:dk2>
        <a:srgbClr val="0E2841"/>
      </a:dk2>
      <a:lt2>
        <a:srgbClr val="D3D0CD"/>
      </a:lt2>
      <a:accent1>
        <a:srgbClr val="156082"/>
      </a:accent1>
      <a:accent2>
        <a:srgbClr val="96C01E"/>
      </a:accent2>
      <a:accent3>
        <a:srgbClr val="2C92D0"/>
      </a:accent3>
      <a:accent4>
        <a:srgbClr val="BCD4D9"/>
      </a:accent4>
      <a:accent5>
        <a:srgbClr val="418F9E"/>
      </a:accent5>
      <a:accent6>
        <a:srgbClr val="2C92D0"/>
      </a:accent6>
      <a:hlink>
        <a:srgbClr val="418F9E"/>
      </a:hlink>
      <a:folHlink>
        <a:srgbClr val="418F9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45e721-ef01-4c40-8ba9-3780957b77e1">
      <Terms xmlns="http://schemas.microsoft.com/office/infopath/2007/PartnerControls"/>
    </lcf76f155ced4ddcb4097134ff3c332f>
    <TaxCatchAll xmlns="6fdf14a6-527d-48be-b753-5abefc31a5d3" xsi:nil="true"/>
    <SME xmlns="7145e721-ef01-4c40-8ba9-3780957b77e1">
      <UserInfo>
        <DisplayName/>
        <AccountId xsi:nil="true"/>
        <AccountType/>
      </UserInfo>
    </SME>
    <DOCPURPOSE xmlns="7145e721-ef01-4c40-8ba9-3780957b77e1" xsi:nil="true"/>
    <Notes xmlns="7145e721-ef01-4c40-8ba9-3780957b77e1" xsi:nil="true"/>
    <LastUpdate xmlns="7145e721-ef01-4c40-8ba9-3780957b77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A70AB4726D446AB7061698353404E" ma:contentTypeVersion="24" ma:contentTypeDescription="Create a new document." ma:contentTypeScope="" ma:versionID="4d11d09537e805bb3ffaf152d3119361">
  <xsd:schema xmlns:xsd="http://www.w3.org/2001/XMLSchema" xmlns:xs="http://www.w3.org/2001/XMLSchema" xmlns:p="http://schemas.microsoft.com/office/2006/metadata/properties" xmlns:ns2="7145e721-ef01-4c40-8ba9-3780957b77e1" xmlns:ns3="6fdf14a6-527d-48be-b753-5abefc31a5d3" targetNamespace="http://schemas.microsoft.com/office/2006/metadata/properties" ma:root="true" ma:fieldsID="f6dcfed4dd102a99ff2209305ba0cc13" ns2:_="" ns3:_="">
    <xsd:import namespace="7145e721-ef01-4c40-8ba9-3780957b77e1"/>
    <xsd:import namespace="6fdf14a6-527d-48be-b753-5abefc31a5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OCPURPOS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LastUpdate" minOccurs="0"/>
                <xsd:element ref="ns2:SME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5e721-ef01-4c40-8ba9-3780957b7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PURPOSE" ma:index="20" nillable="true" ma:displayName="DOC PURPOSE" ma:format="Dropdown" ma:internalName="DOCPURPOSE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6898087-be08-4525-b55a-35dc9ac4c2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astUpdate" ma:index="27" nillable="true" ma:displayName="Last Update" ma:description="The last time the content of this document was updated" ma:format="DateOnly" ma:internalName="LastUpdate">
      <xsd:simpleType>
        <xsd:restriction base="dms:DateTime"/>
      </xsd:simpleType>
    </xsd:element>
    <xsd:element name="SME" ma:index="28" nillable="true" ma:displayName="SME" ma:description="The SME to contact for questions on this content and/or to update this content" ma:format="Dropdown" ma:list="UserInfo" ma:SharePointGroup="0" ma:internalName="S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otes" ma:index="29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f14a6-527d-48be-b753-5abefc31a5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88b0318-0f33-4acc-a0ec-a150027318f7}" ma:internalName="TaxCatchAll" ma:showField="CatchAllData" ma:web="6fdf14a6-527d-48be-b753-5abefc31a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7F58DE-5B0D-420A-AD62-2B21ED9407FE}">
  <ds:schemaRefs>
    <ds:schemaRef ds:uri="http://schemas.microsoft.com/office/2006/metadata/properties"/>
    <ds:schemaRef ds:uri="http://schemas.microsoft.com/office/infopath/2007/PartnerControls"/>
    <ds:schemaRef ds:uri="7145e721-ef01-4c40-8ba9-3780957b77e1"/>
    <ds:schemaRef ds:uri="6fdf14a6-527d-48be-b753-5abefc31a5d3"/>
  </ds:schemaRefs>
</ds:datastoreItem>
</file>

<file path=customXml/itemProps2.xml><?xml version="1.0" encoding="utf-8"?>
<ds:datastoreItem xmlns:ds="http://schemas.openxmlformats.org/officeDocument/2006/customXml" ds:itemID="{2816E1B5-0CB3-427A-87BC-700879709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45e721-ef01-4c40-8ba9-3780957b77e1"/>
    <ds:schemaRef ds:uri="6fdf14a6-527d-48be-b753-5abefc31a5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1655D4-FB90-4588-88A4-B4F1B04F26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1453</Words>
  <Application>Microsoft Office PowerPoint</Application>
  <PresentationFormat>Widescreen</PresentationFormat>
  <Paragraphs>171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Aptos</vt:lpstr>
      <vt:lpstr>Aptos Display</vt:lpstr>
      <vt:lpstr>Arial</vt:lpstr>
      <vt:lpstr>Calibri</vt:lpstr>
      <vt:lpstr>System Font Regular</vt:lpstr>
      <vt:lpstr>Master CCA Seminar Template</vt:lpstr>
      <vt:lpstr>Advance Directives</vt:lpstr>
      <vt:lpstr>Features of BeWell by CCA</vt:lpstr>
      <vt:lpstr>BeWell by CCA:  How We Support Employees &amp; Family Members</vt:lpstr>
      <vt:lpstr>Housekeeping Tips for a Successful Session</vt:lpstr>
      <vt:lpstr>PowerPoint Presentation</vt:lpstr>
      <vt:lpstr>What Is an Advance Directive?</vt:lpstr>
      <vt:lpstr>Why Do We Need Advance Directives?</vt:lpstr>
      <vt:lpstr>Considerations </vt:lpstr>
      <vt:lpstr>Living Wills</vt:lpstr>
      <vt:lpstr>Durable Power of Attorney</vt:lpstr>
      <vt:lpstr>Health Care Proxy</vt:lpstr>
      <vt:lpstr>Advance Directives Advantages</vt:lpstr>
      <vt:lpstr>Hospital DNR</vt:lpstr>
      <vt:lpstr>Five Wishes</vt:lpstr>
      <vt:lpstr>Tips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Janet Erwin</dc:creator>
  <cp:lastModifiedBy>Mark Adrian Dazo</cp:lastModifiedBy>
  <cp:revision>218</cp:revision>
  <dcterms:created xsi:type="dcterms:W3CDTF">2024-07-17T02:31:54Z</dcterms:created>
  <dcterms:modified xsi:type="dcterms:W3CDTF">2026-02-22T18:05:19Z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0x0101002B6A70AB4726D446AB7061698353404E</vt:lpwstr>
  </property>
  <property fmtid="{D5CDD505-2E9C-101B-9397-08002B2CF9AE}" pid="3" name="MediaServiceImageTags">
    <vt:lpwstr/>
  </property>
</Properties>
</file>