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12" r:id="rId1"/>
  </p:sldMasterIdLst>
  <p:notesMasterIdLst>
    <p:notesMasterId r:id="rId8"/>
  </p:notesMasterIdLst>
  <p:sldIdLst>
    <p:sldId id="257" r:id="rId2"/>
    <p:sldId id="258" r:id="rId3"/>
    <p:sldId id="278" r:id="rId4"/>
    <p:sldId id="279" r:id="rId5"/>
    <p:sldId id="277" r:id="rId6"/>
    <p:sldId id="273" r:id="rId7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6331" autoAdjust="0"/>
  </p:normalViewPr>
  <p:slideViewPr>
    <p:cSldViewPr snapToGrid="0">
      <p:cViewPr varScale="1">
        <p:scale>
          <a:sx n="74" d="100"/>
          <a:sy n="74" d="100"/>
        </p:scale>
        <p:origin x="64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05F73-E1DA-4BCB-9F2F-2D75E6F55606}" type="datetimeFigureOut">
              <a:rPr lang="en-US" smtClean="0"/>
              <a:t>5/14/2026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71527D-9D34-4A85-B6AE-49162ADEB7C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844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D8860-3BE2-6433-7809-2D00DB7CEE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598593-634C-2C97-2863-3BBBD56A24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FB8224-B346-BC06-AE92-7BC0C37D9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01DD-0EB0-430E-B666-A0C6BC50B2B3}" type="datetime1">
              <a:rPr lang="en-US" smtClean="0"/>
              <a:t>5/14/2026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E86A71-5EB5-A74C-C429-F16599638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170C8-02FE-3160-B047-7AB0CE3A0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E475A-A139-46F0-B13D-C4D66792E4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344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5C216-17C9-1B7F-4DCC-AB66DC37F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474B9D-0D85-574A-9529-5B6429A868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940653-BAF9-81F9-1334-94CF7F6F9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85B8E-A1C8-42CF-8291-C81FAED69257}" type="datetime1">
              <a:rPr lang="en-US" smtClean="0"/>
              <a:t>5/14/2026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884821-EE2B-2262-5397-9A661D78E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092DDF-E41C-068B-BCA2-58BD2C576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E475A-A139-46F0-B13D-C4D66792E4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392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D2C145-1C7B-4BB4-3AB2-373F39C295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E45889-7F5B-2E4D-7932-ADEDAC4E5A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B0B7F8-1433-F32A-372D-743EA58EF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F6DC8-5DDC-4441-91AA-8E85502266D6}" type="datetime1">
              <a:rPr lang="en-US" smtClean="0"/>
              <a:t>5/14/2026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275732-EB7C-7237-BB4B-EF5547B1E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22AD83-E472-AEA2-DF92-FB1C59FF9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E475A-A139-46F0-B13D-C4D66792E4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092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DDE95-CE56-A784-F995-A8FA8F070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B61F8-CFD5-4301-5DF6-CBA0AE2E1D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10B676-42D5-3A58-FD41-AE79A71EA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DD009-BE6F-4A64-89DB-70381CDD30BD}" type="datetime1">
              <a:rPr lang="en-US" smtClean="0"/>
              <a:t>5/14/2026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178733-0C1E-201E-4FA7-65D14464C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E7D713-CAF5-E879-2374-6CBE12CCD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E475A-A139-46F0-B13D-C4D66792E4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887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42B5B-0627-E4F7-1EE7-921DEB0B7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4CE10D-EB42-AAB8-4FFC-6CA3FB774D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6AAF5-36AB-4C9E-1F2D-5B2EBC23C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2415A-8A04-41A9-866C-72E65A016DEB}" type="datetime1">
              <a:rPr lang="en-US" smtClean="0"/>
              <a:t>5/14/2026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7404CB-B597-9308-4191-00CCA33FD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888EF-722A-3B1C-D144-6FE9CCE09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E475A-A139-46F0-B13D-C4D66792E4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859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DF50C-8CA5-0BEE-20CE-47DB89D4B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82243A-754E-8E90-6A50-0BC39CD24D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436861-D8DE-CC60-C20F-D1A69F74DA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C7EC8-E342-91AB-2EAC-103C257DB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EDB94-C7E7-4527-BF96-AB092911DCDA}" type="datetime1">
              <a:rPr lang="en-US" smtClean="0"/>
              <a:t>5/14/2026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821748-4C0C-F813-8807-10A0B9154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B0C674-E9C2-6CCD-CFC8-F7C7B0BFD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E475A-A139-46F0-B13D-C4D66792E4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3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49FD5-5339-126F-42C5-A4F94E192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C35823-62EB-AA45-3F33-6F3717B10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EF6110-9B00-DD6F-8050-0DE8B21F90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1BDD2E-A5D1-8403-5B9C-68A8ECD382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9D1C22-882C-A298-6A33-3D93565A96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7D0313-F97D-538D-1CE6-1B2CF20B4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91052-1101-4BDA-9F26-2B773C8DFBE3}" type="datetime1">
              <a:rPr lang="en-US" smtClean="0"/>
              <a:t>5/14/2026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103EB2-2439-588C-A750-41891ABC5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C604BF-6A9D-A125-1B91-311A3208F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E475A-A139-46F0-B13D-C4D66792E4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767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21A64-8155-3FC3-9D8E-DA8E7C81C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D80202-8684-6699-28C9-C44717825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22ED1-3653-4616-A036-F5D25DCB8143}" type="datetime1">
              <a:rPr lang="en-US" smtClean="0"/>
              <a:t>5/14/2026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A588B2-D102-78C1-856A-53860FAF0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C4D037-0BDF-D3E8-82EE-8EF28AD9F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E475A-A139-46F0-B13D-C4D66792E4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655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9BE66A-1A2D-F20E-D6B3-E9547B978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11D3B-D01A-4D1D-B8A6-D3A9AA8E8964}" type="datetime1">
              <a:rPr lang="en-US" smtClean="0"/>
              <a:t>5/14/2026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295798-2269-5975-988F-A45695006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B7C151-995F-EA17-590E-025ED7372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E475A-A139-46F0-B13D-C4D66792E4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78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4B5C7-3977-D607-61AD-B5B5721F4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254B91-1D29-33CC-FC8B-9996B9CE4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2EEEA3-2E88-BFAB-5F93-834C4B86B8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E02092-D66C-3A28-077C-7595C2155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853AE-DF38-402A-876D-2D008B17BE5F}" type="datetime1">
              <a:rPr lang="en-US" smtClean="0"/>
              <a:t>5/14/2026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99B4D0-2B4B-F38B-05F4-CAD115CEC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BD7AFA-D8EF-A7CC-7251-6844AA92D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E475A-A139-46F0-B13D-C4D66792E4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339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E6EB2-CFE8-F92F-4B80-24C029FAE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B103CB-D291-4CEF-D0C5-8FA3042092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AB3AE2-1468-C3DF-EB67-83065933CF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0C3D67-C61F-C34C-73D4-41353EA68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E1502-4535-431A-A5CC-3B470A8546BD}" type="datetime1">
              <a:rPr lang="en-US" smtClean="0"/>
              <a:t>5/14/2026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7CE228-964D-9D8E-67A7-4AA4E26D6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8B3AF7-D1E0-3375-C6B0-4D393C361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E475A-A139-46F0-B13D-C4D66792E4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139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59D224-6FA1-0C23-B519-427793C13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1D9F69-86E0-7747-027C-0233BFECC6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443FA6-B4E4-DAC5-3909-40603AF7BC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ABB1D7-5F65-4040-A07E-796266A7E753}" type="datetime1">
              <a:rPr lang="en-US" smtClean="0"/>
              <a:t>5/14/2026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5DDE8F-4F8F-D2BB-C8F9-EAA3D7259F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D9CA74-1451-884D-4193-77D3FA78A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2E475A-A139-46F0-B13D-C4D66792E4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888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0E388-619A-43C9-ACF2-16DACF801F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9063" y="1524000"/>
            <a:ext cx="8915399" cy="3339492"/>
          </a:xfrm>
        </p:spPr>
        <p:txBody>
          <a:bodyPr>
            <a:normAutofit/>
          </a:bodyPr>
          <a:lstStyle/>
          <a:p>
            <a:pPr algn="ctr"/>
            <a:r>
              <a:rPr lang="en-US" sz="6000" dirty="0"/>
              <a:t>FY 2026 Q3 Financial Report Update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C0213C-C6C8-4626-9D89-F828056AD7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95111" y="6113236"/>
            <a:ext cx="2296296" cy="36140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May 12, 2026</a:t>
            </a:r>
          </a:p>
        </p:txBody>
      </p:sp>
      <p:pic>
        <p:nvPicPr>
          <p:cNvPr id="4" name="Picture 3" descr="cid:image002.png@01DA4D2D.08A85E90">
            <a:extLst>
              <a:ext uri="{FF2B5EF4-FFF2-40B4-BE49-F238E27FC236}">
                <a16:creationId xmlns:a16="http://schemas.microsoft.com/office/drawing/2014/main" id="{401C09D8-3EE5-4817-9111-C65F39EC911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646" y="564061"/>
            <a:ext cx="2171700" cy="546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7555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DE06E-8859-4D62-AE63-5147443FCA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25" y="48059"/>
            <a:ext cx="11725359" cy="689697"/>
          </a:xfrm>
        </p:spPr>
        <p:txBody>
          <a:bodyPr>
            <a:noAutofit/>
          </a:bodyPr>
          <a:lstStyle/>
          <a:p>
            <a:pPr algn="ctr"/>
            <a:r>
              <a:rPr lang="en-US" sz="4800" dirty="0"/>
              <a:t>FY 2026 Q3 and  </a:t>
            </a:r>
            <a:r>
              <a:rPr lang="en-US" sz="4400" dirty="0"/>
              <a:t>Financial</a:t>
            </a:r>
            <a:r>
              <a:rPr lang="en-US" sz="4800" dirty="0"/>
              <a:t> Plan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4008A1-4DE9-4B11-9358-733A5C9A2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42309" y="1122363"/>
            <a:ext cx="9144000" cy="450417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9" name="Picture 8" descr="cid:image002.png@01DA4D2D.08A85E90">
            <a:extLst>
              <a:ext uri="{FF2B5EF4-FFF2-40B4-BE49-F238E27FC236}">
                <a16:creationId xmlns:a16="http://schemas.microsoft.com/office/drawing/2014/main" id="{76868BC3-5D32-4B8B-BFF1-2F2EB7FBBD9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2775" y="-16307"/>
            <a:ext cx="2171700" cy="5461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33C361A-E4D4-4F24-9AD1-BCA14CF896E0}"/>
              </a:ext>
            </a:extLst>
          </p:cNvPr>
          <p:cNvSpPr/>
          <p:nvPr/>
        </p:nvSpPr>
        <p:spPr>
          <a:xfrm>
            <a:off x="1127342" y="1809461"/>
            <a:ext cx="99373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Slide Number Placeholder 17">
            <a:extLst>
              <a:ext uri="{FF2B5EF4-FFF2-40B4-BE49-F238E27FC236}">
                <a16:creationId xmlns:a16="http://schemas.microsoft.com/office/drawing/2014/main" id="{D93B997B-499D-CE5B-6066-EDC47C72E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352E475A-A139-46F0-B13D-C4D66792E4AC}" type="slidenum">
              <a:rPr lang="en-US" smtClean="0"/>
              <a:t>2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87919A4-9062-4801-CAA0-6592F13B10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427" y="689746"/>
            <a:ext cx="8145012" cy="5849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856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AABDE-23B3-E8E3-1291-C829CEDC5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744"/>
          </a:xfrm>
        </p:spPr>
        <p:txBody>
          <a:bodyPr>
            <a:normAutofit fontScale="90000"/>
          </a:bodyPr>
          <a:lstStyle/>
          <a:p>
            <a:r>
              <a:rPr lang="en-US" dirty="0"/>
              <a:t>PS Projections For FY27-FY30</a:t>
            </a:r>
            <a:br>
              <a:rPr lang="en-US" dirty="0"/>
            </a:b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D8514F-66E7-A90F-6CA4-5EF90680F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E475A-A139-46F0-B13D-C4D66792E4AC}" type="slidenum">
              <a:rPr lang="en-US" smtClean="0"/>
              <a:t>3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EA5114-EB23-4D58-0C75-7EA1E64A4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779" y="3537806"/>
            <a:ext cx="6403929" cy="19333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E1FE0D2-5DAA-76E3-BD84-20026F746722}"/>
              </a:ext>
            </a:extLst>
          </p:cNvPr>
          <p:cNvSpPr txBox="1"/>
          <p:nvPr/>
        </p:nvSpPr>
        <p:spPr>
          <a:xfrm>
            <a:off x="1062445" y="1288870"/>
            <a:ext cx="804322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PS for FY26 includes the PSC bonuses and retro payments, </a:t>
            </a:r>
          </a:p>
          <a:p>
            <a:r>
              <a:rPr lang="en-US" dirty="0"/>
              <a:t>      which will not carry over into FY27.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As a result, the FY27 projected PS regular expense is $4.3M lower than FY26.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The decrease is primarily driven by: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/>
              <a:t>$5.2M in PSC bonuses and retro payments not carrying over into FY27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/>
              <a:t>Projected new hire and termination savings in FY27</a:t>
            </a:r>
          </a:p>
        </p:txBody>
      </p:sp>
    </p:spTree>
    <p:extLst>
      <p:ext uri="{BB962C8B-B14F-4D97-AF65-F5344CB8AC3E}">
        <p14:creationId xmlns:p14="http://schemas.microsoft.com/office/powerpoint/2010/main" val="2669477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DE06E-8859-4D62-AE63-5147443FCA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25" y="48059"/>
            <a:ext cx="11725359" cy="955964"/>
          </a:xfrm>
        </p:spPr>
        <p:txBody>
          <a:bodyPr>
            <a:noAutofit/>
          </a:bodyPr>
          <a:lstStyle/>
          <a:p>
            <a:pPr algn="ctr"/>
            <a:r>
              <a:rPr lang="en-US" sz="4800" dirty="0"/>
              <a:t>FY 2026 Q3 and  </a:t>
            </a:r>
            <a:r>
              <a:rPr lang="en-US" sz="4400" dirty="0"/>
              <a:t>Financial</a:t>
            </a:r>
            <a:r>
              <a:rPr lang="en-US" sz="4800" dirty="0"/>
              <a:t> Plan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4008A1-4DE9-4B11-9358-733A5C9A2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42309" y="1122363"/>
            <a:ext cx="9144000" cy="450417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9" name="Picture 8" descr="cid:image002.png@01DA4D2D.08A85E90">
            <a:extLst>
              <a:ext uri="{FF2B5EF4-FFF2-40B4-BE49-F238E27FC236}">
                <a16:creationId xmlns:a16="http://schemas.microsoft.com/office/drawing/2014/main" id="{76868BC3-5D32-4B8B-BFF1-2F2EB7FBBD9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2775" y="-16307"/>
            <a:ext cx="2171700" cy="5461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33C361A-E4D4-4F24-9AD1-BCA14CF896E0}"/>
              </a:ext>
            </a:extLst>
          </p:cNvPr>
          <p:cNvSpPr/>
          <p:nvPr/>
        </p:nvSpPr>
        <p:spPr>
          <a:xfrm>
            <a:off x="1127342" y="1809461"/>
            <a:ext cx="99373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Slide Number Placeholder 17">
            <a:extLst>
              <a:ext uri="{FF2B5EF4-FFF2-40B4-BE49-F238E27FC236}">
                <a16:creationId xmlns:a16="http://schemas.microsoft.com/office/drawing/2014/main" id="{D93B997B-499D-CE5B-6066-EDC47C72E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352E475A-A139-46F0-B13D-C4D66792E4AC}" type="slidenum">
              <a:rPr lang="en-US" smtClean="0"/>
              <a:t>4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3C361A-E4D4-4F24-9AD1-BCA14CF896E0}"/>
              </a:ext>
            </a:extLst>
          </p:cNvPr>
          <p:cNvSpPr/>
          <p:nvPr/>
        </p:nvSpPr>
        <p:spPr>
          <a:xfrm>
            <a:off x="1127342" y="1166843"/>
            <a:ext cx="9937315" cy="480131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FY 2027 –FY 2030 FP:  Key Assumptions</a:t>
            </a:r>
            <a:endParaRPr lang="en-US" dirty="0"/>
          </a:p>
          <a:p>
            <a:endParaRPr lang="en-US" b="1" dirty="0"/>
          </a:p>
          <a:p>
            <a:pPr lvl="2"/>
            <a:r>
              <a:rPr lang="en-US" b="1" dirty="0"/>
              <a:t>Projected Revenue</a:t>
            </a:r>
            <a:endParaRPr lang="en-US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4% annual revenue growth through FY2030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1% annual increase ($323K) in collections from FY2027 through FY2030 (details on page 4)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Increased NTL support for the tax levy (details on page 5)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lvl="2"/>
            <a:endParaRPr lang="en-US" dirty="0"/>
          </a:p>
          <a:p>
            <a:pPr lvl="2"/>
            <a:r>
              <a:rPr lang="en-US" b="1" dirty="0"/>
              <a:t>Expenditures</a:t>
            </a:r>
            <a:endParaRPr lang="en-US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Hiring freeze remains in effect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Reduction of 10 full-time positions in FY2027, FY2028 and FY2029</a:t>
            </a:r>
          </a:p>
          <a:p>
            <a:pPr lvl="2"/>
            <a:r>
              <a:rPr lang="en-US" dirty="0"/>
              <a:t>    (Attritions and Separations)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Adjunct costs are projected to decrease by 10% in FY2027 and remain flat thereafter, in alignment with the Academic Cost Optimization Plan, with potential adjustments based on projected enrollment trends.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020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AABDE-23B3-E8E3-1291-C829CEDC5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NTL support for TL budget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D8514F-66E7-A90F-6CA4-5EF90680F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E475A-A139-46F0-B13D-C4D66792E4AC}" type="slidenum">
              <a:rPr lang="en-US" smtClean="0"/>
              <a:t>5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20C548-ECE9-3167-8AE7-36125D1D6C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739" y="1968350"/>
            <a:ext cx="7122453" cy="24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022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DE06E-8859-4D62-AE63-5147443FCA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7799" y="418594"/>
            <a:ext cx="9937315" cy="1442573"/>
          </a:xfrm>
        </p:spPr>
        <p:txBody>
          <a:bodyPr>
            <a:noAutofit/>
          </a:bodyPr>
          <a:lstStyle/>
          <a:p>
            <a:pPr algn="ctr"/>
            <a:r>
              <a:rPr lang="en-US" sz="4800" dirty="0"/>
              <a:t>FY 2026 Q3 and  </a:t>
            </a:r>
            <a:r>
              <a:rPr lang="en-US" sz="4400" dirty="0"/>
              <a:t>Financial</a:t>
            </a:r>
            <a:r>
              <a:rPr lang="en-US" sz="4800" dirty="0"/>
              <a:t> Plan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4008A1-4DE9-4B11-9358-733A5C9A2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42309" y="1122363"/>
            <a:ext cx="9144000" cy="450417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9" name="Picture 8" descr="cid:image002.png@01DA4D2D.08A85E90">
            <a:extLst>
              <a:ext uri="{FF2B5EF4-FFF2-40B4-BE49-F238E27FC236}">
                <a16:creationId xmlns:a16="http://schemas.microsoft.com/office/drawing/2014/main" id="{76868BC3-5D32-4B8B-BFF1-2F2EB7FBBD9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2775" y="-16307"/>
            <a:ext cx="2171700" cy="5461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7679B34-99F1-8251-8B39-F3DE086A84F8}"/>
              </a:ext>
            </a:extLst>
          </p:cNvPr>
          <p:cNvSpPr txBox="1"/>
          <p:nvPr/>
        </p:nvSpPr>
        <p:spPr>
          <a:xfrm>
            <a:off x="1650247" y="2165350"/>
            <a:ext cx="9532418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Fourth Round Cash Deficit Meeting with CUNY – May 15, 2026</a:t>
            </a:r>
          </a:p>
          <a:p>
            <a:endParaRPr lang="en-US" b="1" dirty="0"/>
          </a:p>
          <a:p>
            <a:r>
              <a:rPr lang="en-US" b="1" dirty="0"/>
              <a:t>Based on the projected FY26 deficit: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dirty="0"/>
              <a:t>Anticipated implementation of a full hiring freeze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dirty="0"/>
              <a:t>Exceptions limited to Health and Safety positions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b="1" dirty="0"/>
              <a:t>Expected impact: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dirty="0"/>
              <a:t>Reduction in personal services (PS) expenses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dirty="0"/>
              <a:t>Increased accrual savings to help meet budget targets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b="1" dirty="0"/>
              <a:t>Next steps: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dirty="0"/>
              <a:t>College to discuss and develop additional ALL Funds saving strategies for achieving balanced budget in FY2030</a:t>
            </a: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E52BEFF9-904D-085D-0841-8E13EC7D6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352E475A-A139-46F0-B13D-C4D66792E4A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2886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16327</TotalTime>
  <Words>289</Words>
  <Application>Microsoft Office PowerPoint</Application>
  <PresentationFormat>Widescreen</PresentationFormat>
  <Paragraphs>42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Wingdings</vt:lpstr>
      <vt:lpstr>Office Theme</vt:lpstr>
      <vt:lpstr>FY 2026 Q3 Financial Report Update</vt:lpstr>
      <vt:lpstr>FY 2026 Q3 and  Financial Plan Update</vt:lpstr>
      <vt:lpstr>PS Projections For FY27-FY30 </vt:lpstr>
      <vt:lpstr>FY 2026 Q3 and  Financial Plan Update</vt:lpstr>
      <vt:lpstr>NTL support for TL budget</vt:lpstr>
      <vt:lpstr>FY 2026 Q3 and  Financial Plan Update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 2025 Financial Plan Summary Enrollment</dc:title>
  <dc:creator>Ajisa Dervisevic</dc:creator>
  <cp:lastModifiedBy>Eduardo Rios</cp:lastModifiedBy>
  <cp:revision>104</cp:revision>
  <cp:lastPrinted>2026-05-12T13:36:21Z</cp:lastPrinted>
  <dcterms:created xsi:type="dcterms:W3CDTF">2024-07-25T19:55:29Z</dcterms:created>
  <dcterms:modified xsi:type="dcterms:W3CDTF">2026-05-14T18:34:32Z</dcterms:modified>
</cp:coreProperties>
</file>